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7"/>
    <p:sldId id="257" r:id="rId48"/>
    <p:sldId id="258" r:id="rId49"/>
    <p:sldId id="259" r:id="rId50"/>
    <p:sldId id="260" r:id="rId51"/>
    <p:sldId id="261" r:id="rId52"/>
    <p:sldId id="262" r:id="rId53"/>
    <p:sldId id="263" r:id="rId54"/>
    <p:sldId id="264" r:id="rId55"/>
    <p:sldId id="265" r:id="rId56"/>
    <p:sldId id="266" r:id="rId57"/>
    <p:sldId id="267" r:id="rId58"/>
    <p:sldId id="268" r:id="rId59"/>
    <p:sldId id="269" r:id="rId60"/>
    <p:sldId id="270" r:id="rId61"/>
    <p:sldId id="271" r:id="rId62"/>
    <p:sldId id="272" r:id="rId63"/>
    <p:sldId id="273" r:id="rId64"/>
    <p:sldId id="274" r:id="rId65"/>
    <p:sldId id="275" r:id="rId66"/>
    <p:sldId id="276" r:id="rId67"/>
    <p:sldId id="277" r:id="rId68"/>
    <p:sldId id="278" r:id="rId69"/>
    <p:sldId id="279" r:id="rId70"/>
    <p:sldId id="280" r:id="rId71"/>
    <p:sldId id="281" r:id="rId7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bril Fatface" charset="1" panose="02000503000000020003"/>
      <p:regular r:id="rId10"/>
    </p:embeddedFont>
    <p:embeddedFont>
      <p:font typeface="Abril Fatface Italics" charset="1" panose="02000503000000020003"/>
      <p:regular r:id="rId11"/>
    </p:embeddedFont>
    <p:embeddedFont>
      <p:font typeface="Archivo Black" charset="1" panose="020B0A03020202020B04"/>
      <p:regular r:id="rId12"/>
    </p:embeddedFont>
    <p:embeddedFont>
      <p:font typeface="DejaVu Serif" charset="1" panose="02060603050605020204"/>
      <p:regular r:id="rId13"/>
    </p:embeddedFont>
    <p:embeddedFont>
      <p:font typeface="DejaVu Serif Bold" charset="1" panose="02060803050605020204"/>
      <p:regular r:id="rId14"/>
    </p:embeddedFont>
    <p:embeddedFont>
      <p:font typeface="DejaVu Serif Italics" charset="1" panose="020606030503050B0204"/>
      <p:regular r:id="rId15"/>
    </p:embeddedFont>
    <p:embeddedFont>
      <p:font typeface="DejaVu Serif Bold Italics" charset="1" panose="020608030503050B0204"/>
      <p:regular r:id="rId16"/>
    </p:embeddedFont>
    <p:embeddedFont>
      <p:font typeface="Arial" charset="1" panose="020B0502020202020204"/>
      <p:regular r:id="rId17"/>
    </p:embeddedFont>
    <p:embeddedFont>
      <p:font typeface="Arial Bold" charset="1" panose="020B0802020202020204"/>
      <p:regular r:id="rId18"/>
    </p:embeddedFont>
    <p:embeddedFont>
      <p:font typeface="Arial Italics" charset="1" panose="020B0502020202090204"/>
      <p:regular r:id="rId19"/>
    </p:embeddedFont>
    <p:embeddedFont>
      <p:font typeface="Arial Bold Italics" charset="1" panose="020B0802020202090204"/>
      <p:regular r:id="rId20"/>
    </p:embeddedFont>
    <p:embeddedFont>
      <p:font typeface="Cocomat Pro" charset="1" panose="00000500000000000000"/>
      <p:regular r:id="rId21"/>
    </p:embeddedFont>
    <p:embeddedFont>
      <p:font typeface="Cocomat Pro Bold" charset="1" panose="00000700000000000000"/>
      <p:regular r:id="rId22"/>
    </p:embeddedFont>
    <p:embeddedFont>
      <p:font typeface="Cocomat Pro Italics" charset="1" panose="00000500000000000000"/>
      <p:regular r:id="rId23"/>
    </p:embeddedFont>
    <p:embeddedFont>
      <p:font typeface="Cocomat Pro Bold Italics" charset="1" panose="00000700000000000000"/>
      <p:regular r:id="rId24"/>
    </p:embeddedFont>
    <p:embeddedFont>
      <p:font typeface="Cocomat Pro Thin" charset="1" panose="00000200000000000000"/>
      <p:regular r:id="rId25"/>
    </p:embeddedFont>
    <p:embeddedFont>
      <p:font typeface="Cocomat Pro Thin Italics" charset="1" panose="00000200000000000000"/>
      <p:regular r:id="rId26"/>
    </p:embeddedFont>
    <p:embeddedFont>
      <p:font typeface="Cocomat Pro Heavy" charset="1" panose="00000A00000000000000"/>
      <p:regular r:id="rId27"/>
    </p:embeddedFont>
    <p:embeddedFont>
      <p:font typeface="Cocomat Pro Heavy Italics" charset="1" panose="00000A00000000000000"/>
      <p:regular r:id="rId28"/>
    </p:embeddedFont>
    <p:embeddedFont>
      <p:font typeface="Montserrat" charset="1" panose="00000500000000000000"/>
      <p:regular r:id="rId29"/>
    </p:embeddedFont>
    <p:embeddedFont>
      <p:font typeface="Montserrat Bold" charset="1" panose="00000800000000000000"/>
      <p:regular r:id="rId30"/>
    </p:embeddedFont>
    <p:embeddedFont>
      <p:font typeface="Montserrat Italics" charset="1" panose="00000500000000000000"/>
      <p:regular r:id="rId31"/>
    </p:embeddedFont>
    <p:embeddedFont>
      <p:font typeface="Montserrat Bold Italics" charset="1" panose="00000800000000000000"/>
      <p:regular r:id="rId32"/>
    </p:embeddedFont>
    <p:embeddedFont>
      <p:font typeface="Montserrat Thin" charset="1" panose="00000300000000000000"/>
      <p:regular r:id="rId33"/>
    </p:embeddedFont>
    <p:embeddedFont>
      <p:font typeface="Montserrat Thin Italics" charset="1" panose="00000300000000000000"/>
      <p:regular r:id="rId34"/>
    </p:embeddedFont>
    <p:embeddedFont>
      <p:font typeface="Montserrat Extra-Light" charset="1" panose="00000300000000000000"/>
      <p:regular r:id="rId35"/>
    </p:embeddedFont>
    <p:embeddedFont>
      <p:font typeface="Montserrat Extra-Light Italics" charset="1" panose="00000300000000000000"/>
      <p:regular r:id="rId36"/>
    </p:embeddedFont>
    <p:embeddedFont>
      <p:font typeface="Montserrat Light" charset="1" panose="00000400000000000000"/>
      <p:regular r:id="rId37"/>
    </p:embeddedFont>
    <p:embeddedFont>
      <p:font typeface="Montserrat Light Italics" charset="1" panose="00000400000000000000"/>
      <p:regular r:id="rId38"/>
    </p:embeddedFont>
    <p:embeddedFont>
      <p:font typeface="Montserrat Medium" charset="1" panose="00000600000000000000"/>
      <p:regular r:id="rId39"/>
    </p:embeddedFont>
    <p:embeddedFont>
      <p:font typeface="Montserrat Medium Italics" charset="1" panose="00000600000000000000"/>
      <p:regular r:id="rId40"/>
    </p:embeddedFont>
    <p:embeddedFont>
      <p:font typeface="Montserrat Semi-Bold" charset="1" panose="00000700000000000000"/>
      <p:regular r:id="rId41"/>
    </p:embeddedFont>
    <p:embeddedFont>
      <p:font typeface="Montserrat Semi-Bold Italics" charset="1" panose="00000700000000000000"/>
      <p:regular r:id="rId42"/>
    </p:embeddedFont>
    <p:embeddedFont>
      <p:font typeface="Montserrat Ultra-Bold" charset="1" panose="00000900000000000000"/>
      <p:regular r:id="rId43"/>
    </p:embeddedFont>
    <p:embeddedFont>
      <p:font typeface="Montserrat Ultra-Bold Italics" charset="1" panose="00000900000000000000"/>
      <p:regular r:id="rId44"/>
    </p:embeddedFont>
    <p:embeddedFont>
      <p:font typeface="Montserrat Heavy" charset="1" panose="00000A00000000000000"/>
      <p:regular r:id="rId45"/>
    </p:embeddedFont>
    <p:embeddedFont>
      <p:font typeface="Montserrat Heavy Italics" charset="1" panose="00000A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slides/slide1.xml" Type="http://schemas.openxmlformats.org/officeDocument/2006/relationships/slide"/><Relationship Id="rId48" Target="slides/slide2.xml" Type="http://schemas.openxmlformats.org/officeDocument/2006/relationships/slide"/><Relationship Id="rId49" Target="slides/slide3.xml" Type="http://schemas.openxmlformats.org/officeDocument/2006/relationships/slide"/><Relationship Id="rId5" Target="tableStyles.xml" Type="http://schemas.openxmlformats.org/officeDocument/2006/relationships/tableStyles"/><Relationship Id="rId50" Target="slides/slide4.xml" Type="http://schemas.openxmlformats.org/officeDocument/2006/relationships/slide"/><Relationship Id="rId51" Target="slides/slide5.xml" Type="http://schemas.openxmlformats.org/officeDocument/2006/relationships/slide"/><Relationship Id="rId52" Target="slides/slide6.xml" Type="http://schemas.openxmlformats.org/officeDocument/2006/relationships/slide"/><Relationship Id="rId53" Target="slides/slide7.xml" Type="http://schemas.openxmlformats.org/officeDocument/2006/relationships/slide"/><Relationship Id="rId54" Target="slides/slide8.xml" Type="http://schemas.openxmlformats.org/officeDocument/2006/relationships/slide"/><Relationship Id="rId55" Target="slides/slide9.xml" Type="http://schemas.openxmlformats.org/officeDocument/2006/relationships/slide"/><Relationship Id="rId56" Target="slides/slide10.xml" Type="http://schemas.openxmlformats.org/officeDocument/2006/relationships/slide"/><Relationship Id="rId57" Target="slides/slide11.xml" Type="http://schemas.openxmlformats.org/officeDocument/2006/relationships/slide"/><Relationship Id="rId58" Target="slides/slide12.xml" Type="http://schemas.openxmlformats.org/officeDocument/2006/relationships/slide"/><Relationship Id="rId59" Target="slides/slide13.xml" Type="http://schemas.openxmlformats.org/officeDocument/2006/relationships/slide"/><Relationship Id="rId6" Target="fonts/font6.fntdata" Type="http://schemas.openxmlformats.org/officeDocument/2006/relationships/font"/><Relationship Id="rId60" Target="slides/slide14.xml" Type="http://schemas.openxmlformats.org/officeDocument/2006/relationships/slide"/><Relationship Id="rId61" Target="slides/slide15.xml" Type="http://schemas.openxmlformats.org/officeDocument/2006/relationships/slide"/><Relationship Id="rId62" Target="slides/slide16.xml" Type="http://schemas.openxmlformats.org/officeDocument/2006/relationships/slide"/><Relationship Id="rId63" Target="slides/slide17.xml" Type="http://schemas.openxmlformats.org/officeDocument/2006/relationships/slide"/><Relationship Id="rId64" Target="slides/slide18.xml" Type="http://schemas.openxmlformats.org/officeDocument/2006/relationships/slide"/><Relationship Id="rId65" Target="slides/slide19.xml" Type="http://schemas.openxmlformats.org/officeDocument/2006/relationships/slide"/><Relationship Id="rId66" Target="slides/slide20.xml" Type="http://schemas.openxmlformats.org/officeDocument/2006/relationships/slide"/><Relationship Id="rId67" Target="slides/slide21.xml" Type="http://schemas.openxmlformats.org/officeDocument/2006/relationships/slide"/><Relationship Id="rId68" Target="slides/slide22.xml" Type="http://schemas.openxmlformats.org/officeDocument/2006/relationships/slide"/><Relationship Id="rId69" Target="slides/slide23.xml" Type="http://schemas.openxmlformats.org/officeDocument/2006/relationships/slide"/><Relationship Id="rId7" Target="fonts/font7.fntdata" Type="http://schemas.openxmlformats.org/officeDocument/2006/relationships/font"/><Relationship Id="rId70" Target="slides/slide24.xml" Type="http://schemas.openxmlformats.org/officeDocument/2006/relationships/slide"/><Relationship Id="rId71" Target="slides/slide25.xml" Type="http://schemas.openxmlformats.org/officeDocument/2006/relationships/slide"/><Relationship Id="rId72" Target="slides/slide26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16" Target="../media/image55.png" Type="http://schemas.openxmlformats.org/officeDocument/2006/relationships/image"/><Relationship Id="rId17" Target="../media/image56.svg" Type="http://schemas.openxmlformats.org/officeDocument/2006/relationships/image"/><Relationship Id="rId2" Target="../media/image11.jpeg" Type="http://schemas.openxmlformats.org/officeDocument/2006/relationships/image"/><Relationship Id="rId3" Target="../media/image42.png" Type="http://schemas.openxmlformats.org/officeDocument/2006/relationships/image"/><Relationship Id="rId4" Target="../media/image43.pn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svg" Type="http://schemas.openxmlformats.org/officeDocument/2006/relationships/image"/><Relationship Id="rId2" Target="../media/image11.jpe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59.png" Type="http://schemas.openxmlformats.org/officeDocument/2006/relationships/image"/><Relationship Id="rId6" Target="../media/image60.svg" Type="http://schemas.openxmlformats.org/officeDocument/2006/relationships/image"/><Relationship Id="rId7" Target="../media/image61.png" Type="http://schemas.openxmlformats.org/officeDocument/2006/relationships/image"/><Relationship Id="rId8" Target="../media/image62.sv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11" Target="../media/image50.svg" Type="http://schemas.openxmlformats.org/officeDocument/2006/relationships/image"/><Relationship Id="rId12" Target="../media/image51.png" Type="http://schemas.openxmlformats.org/officeDocument/2006/relationships/image"/><Relationship Id="rId13" Target="../media/image52.svg" Type="http://schemas.openxmlformats.org/officeDocument/2006/relationships/image"/><Relationship Id="rId14" Target="../media/image53.png" Type="http://schemas.openxmlformats.org/officeDocument/2006/relationships/image"/><Relationship Id="rId15" Target="../media/image54.svg" Type="http://schemas.openxmlformats.org/officeDocument/2006/relationships/image"/><Relationship Id="rId16" Target="../media/image55.png" Type="http://schemas.openxmlformats.org/officeDocument/2006/relationships/image"/><Relationship Id="rId17" Target="../media/image56.svg" Type="http://schemas.openxmlformats.org/officeDocument/2006/relationships/image"/><Relationship Id="rId18" Target="../media/image57.png" Type="http://schemas.openxmlformats.org/officeDocument/2006/relationships/image"/><Relationship Id="rId19" Target="../media/image58.svg" Type="http://schemas.openxmlformats.org/officeDocument/2006/relationships/image"/><Relationship Id="rId2" Target="../media/image11.jpeg" Type="http://schemas.openxmlformats.org/officeDocument/2006/relationships/image"/><Relationship Id="rId20" Target="../media/image59.png" Type="http://schemas.openxmlformats.org/officeDocument/2006/relationships/image"/><Relationship Id="rId21" Target="../media/image60.svg" Type="http://schemas.openxmlformats.org/officeDocument/2006/relationships/image"/><Relationship Id="rId22" Target="../media/image61.png" Type="http://schemas.openxmlformats.org/officeDocument/2006/relationships/image"/><Relationship Id="rId23" Target="../media/image62.svg" Type="http://schemas.openxmlformats.org/officeDocument/2006/relationships/image"/><Relationship Id="rId24" Target="../media/image63.png" Type="http://schemas.openxmlformats.org/officeDocument/2006/relationships/image"/><Relationship Id="rId25" Target="../media/image64.svg" Type="http://schemas.openxmlformats.org/officeDocument/2006/relationships/image"/><Relationship Id="rId26" Target="../media/image28.png" Type="http://schemas.openxmlformats.org/officeDocument/2006/relationships/image"/><Relationship Id="rId27" Target="../media/image29.svg" Type="http://schemas.openxmlformats.org/officeDocument/2006/relationships/image"/><Relationship Id="rId28" Target="../media/image30.png" Type="http://schemas.openxmlformats.org/officeDocument/2006/relationships/image"/><Relationship Id="rId29" Target="../media/image31.svg" Type="http://schemas.openxmlformats.org/officeDocument/2006/relationships/image"/><Relationship Id="rId3" Target="../media/image42.png" Type="http://schemas.openxmlformats.org/officeDocument/2006/relationships/image"/><Relationship Id="rId30" Target="../media/image32.png" Type="http://schemas.openxmlformats.org/officeDocument/2006/relationships/image"/><Relationship Id="rId31" Target="../media/image33.svg" Type="http://schemas.openxmlformats.org/officeDocument/2006/relationships/image"/><Relationship Id="rId32" Target="../media/image34.png" Type="http://schemas.openxmlformats.org/officeDocument/2006/relationships/image"/><Relationship Id="rId33" Target="../media/image35.svg" Type="http://schemas.openxmlformats.org/officeDocument/2006/relationships/image"/><Relationship Id="rId34" Target="../media/image36.png" Type="http://schemas.openxmlformats.org/officeDocument/2006/relationships/image"/><Relationship Id="rId35" Target="../media/image37.svg" Type="http://schemas.openxmlformats.org/officeDocument/2006/relationships/image"/><Relationship Id="rId36" Target="../media/image38.png" Type="http://schemas.openxmlformats.org/officeDocument/2006/relationships/image"/><Relationship Id="rId37" Target="../media/image39.svg" Type="http://schemas.openxmlformats.org/officeDocument/2006/relationships/image"/><Relationship Id="rId38" Target="../media/image40.png" Type="http://schemas.openxmlformats.org/officeDocument/2006/relationships/image"/><Relationship Id="rId39" Target="../media/image41.svg" Type="http://schemas.openxmlformats.org/officeDocument/2006/relationships/image"/><Relationship Id="rId4" Target="../media/image43.png" Type="http://schemas.openxmlformats.org/officeDocument/2006/relationships/image"/><Relationship Id="rId40" Target="../media/image65.png" Type="http://schemas.openxmlformats.org/officeDocument/2006/relationships/image"/><Relationship Id="rId41" Target="../media/image66.svg" Type="http://schemas.openxmlformats.org/officeDocument/2006/relationships/image"/><Relationship Id="rId42" Target="../media/image67.png" Type="http://schemas.openxmlformats.org/officeDocument/2006/relationships/image"/><Relationship Id="rId43" Target="../media/image68.svg" Type="http://schemas.openxmlformats.org/officeDocument/2006/relationships/image"/><Relationship Id="rId44" Target="../media/image69.png" Type="http://schemas.openxmlformats.org/officeDocument/2006/relationships/image"/><Relationship Id="rId45" Target="../media/image70.svg" Type="http://schemas.openxmlformats.org/officeDocument/2006/relationships/image"/><Relationship Id="rId46" Target="../media/image71.png" Type="http://schemas.openxmlformats.org/officeDocument/2006/relationships/image"/><Relationship Id="rId47" Target="../media/image72.svg" Type="http://schemas.openxmlformats.org/officeDocument/2006/relationships/image"/><Relationship Id="rId5" Target="../media/image44.svg" Type="http://schemas.openxmlformats.org/officeDocument/2006/relationships/image"/><Relationship Id="rId6" Target="../media/image45.png" Type="http://schemas.openxmlformats.org/officeDocument/2006/relationships/image"/><Relationship Id="rId7" Target="../media/image46.svg" Type="http://schemas.openxmlformats.org/officeDocument/2006/relationships/image"/><Relationship Id="rId8" Target="../media/image47.png" Type="http://schemas.openxmlformats.org/officeDocument/2006/relationships/image"/><Relationship Id="rId9" Target="../media/image4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73.png" Type="http://schemas.openxmlformats.org/officeDocument/2006/relationships/image"/><Relationship Id="rId4" Target="../media/image74.svg" Type="http://schemas.openxmlformats.org/officeDocument/2006/relationships/image"/><Relationship Id="rId5" Target="../media/image75.png" Type="http://schemas.openxmlformats.org/officeDocument/2006/relationships/image"/><Relationship Id="rId6" Target="../media/image76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77.png" Type="http://schemas.openxmlformats.org/officeDocument/2006/relationships/image"/><Relationship Id="rId4" Target="../media/image78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79.png" Type="http://schemas.openxmlformats.org/officeDocument/2006/relationships/image"/><Relationship Id="rId4" Target="../media/image80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81.png" Type="http://schemas.openxmlformats.org/officeDocument/2006/relationships/image"/><Relationship Id="rId4" Target="../media/image82.sv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83.png" Type="http://schemas.openxmlformats.org/officeDocument/2006/relationships/image"/><Relationship Id="rId4" Target="../media/image84.svg" Type="http://schemas.openxmlformats.org/officeDocument/2006/relationships/image"/><Relationship Id="rId5" Target="../media/image85.png" Type="http://schemas.openxmlformats.org/officeDocument/2006/relationships/image"/><Relationship Id="rId6" Target="../media/image86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87.png" Type="http://schemas.openxmlformats.org/officeDocument/2006/relationships/image"/><Relationship Id="rId4" Target="../media/image88.svg" Type="http://schemas.openxmlformats.org/officeDocument/2006/relationships/image"/><Relationship Id="rId5" Target="../media/image89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0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1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9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8.png" Type="http://schemas.openxmlformats.org/officeDocument/2006/relationships/image"/><Relationship Id="rId4" Target="../media/image19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4.png" Type="http://schemas.openxmlformats.org/officeDocument/2006/relationships/image"/><Relationship Id="rId4" Target="../media/image25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40.png" Type="http://schemas.openxmlformats.org/officeDocument/2006/relationships/image"/><Relationship Id="rId16" Target="../media/image41.svg" Type="http://schemas.openxmlformats.org/officeDocument/2006/relationships/image"/><Relationship Id="rId2" Target="../media/image11.jpeg" Type="http://schemas.openxmlformats.org/officeDocument/2006/relationships/image"/><Relationship Id="rId3" Target="../media/image28.png" Type="http://schemas.openxmlformats.org/officeDocument/2006/relationships/image"/><Relationship Id="rId4" Target="../media/image29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0C5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50305" y="-6370665"/>
            <a:ext cx="13398375" cy="12377222"/>
          </a:xfrm>
          <a:custGeom>
            <a:avLst/>
            <a:gdLst/>
            <a:ahLst/>
            <a:cxnLst/>
            <a:rect r="r" b="b" t="t" l="l"/>
            <a:pathLst>
              <a:path h="12377222" w="13398375">
                <a:moveTo>
                  <a:pt x="0" y="0"/>
                </a:moveTo>
                <a:lnTo>
                  <a:pt x="13398375" y="0"/>
                </a:lnTo>
                <a:lnTo>
                  <a:pt x="13398375" y="12377222"/>
                </a:lnTo>
                <a:lnTo>
                  <a:pt x="0" y="123772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6179" r="-211836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627094" y="534271"/>
            <a:ext cx="7726011" cy="9752729"/>
          </a:xfrm>
          <a:custGeom>
            <a:avLst/>
            <a:gdLst/>
            <a:ahLst/>
            <a:cxnLst/>
            <a:rect r="r" b="b" t="t" l="l"/>
            <a:pathLst>
              <a:path h="9752729" w="7726011">
                <a:moveTo>
                  <a:pt x="7726011" y="0"/>
                </a:moveTo>
                <a:lnTo>
                  <a:pt x="0" y="0"/>
                </a:lnTo>
                <a:lnTo>
                  <a:pt x="0" y="9752729"/>
                </a:lnTo>
                <a:lnTo>
                  <a:pt x="7726011" y="9752729"/>
                </a:lnTo>
                <a:lnTo>
                  <a:pt x="772601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920337" y="3905182"/>
            <a:ext cx="8113046" cy="167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464"/>
              </a:lnSpc>
            </a:pPr>
            <a:r>
              <a:rPr lang="en-US" sz="5298">
                <a:solidFill>
                  <a:srgbClr val="05066D"/>
                </a:solidFill>
                <a:latin typeface="Cocomat Pro Heavy"/>
              </a:rPr>
              <a:t>APLICATIE PENTRU MEDICII DE FAMILIE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6006557"/>
            <a:ext cx="18288000" cy="6906869"/>
          </a:xfrm>
          <a:custGeom>
            <a:avLst/>
            <a:gdLst/>
            <a:ahLst/>
            <a:cxnLst/>
            <a:rect r="r" b="b" t="t" l="l"/>
            <a:pathLst>
              <a:path h="6906869" w="18288000">
                <a:moveTo>
                  <a:pt x="0" y="0"/>
                </a:moveTo>
                <a:lnTo>
                  <a:pt x="18288000" y="0"/>
                </a:lnTo>
                <a:lnTo>
                  <a:pt x="18288000" y="6906869"/>
                </a:lnTo>
                <a:lnTo>
                  <a:pt x="0" y="69068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01654" y="2085943"/>
            <a:ext cx="1569439" cy="1838289"/>
          </a:xfrm>
          <a:custGeom>
            <a:avLst/>
            <a:gdLst/>
            <a:ahLst/>
            <a:cxnLst/>
            <a:rect r="r" b="b" t="t" l="l"/>
            <a:pathLst>
              <a:path h="1838289" w="1569439">
                <a:moveTo>
                  <a:pt x="0" y="0"/>
                </a:moveTo>
                <a:lnTo>
                  <a:pt x="1569439" y="0"/>
                </a:lnTo>
                <a:lnTo>
                  <a:pt x="1569439" y="1838289"/>
                </a:lnTo>
                <a:lnTo>
                  <a:pt x="0" y="18382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372470" y="8419762"/>
            <a:ext cx="4028348" cy="53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306"/>
              </a:lnSpc>
            </a:pPr>
            <a:r>
              <a:rPr lang="en-US" sz="3076">
                <a:solidFill>
                  <a:srgbClr val="FFFFFF"/>
                </a:solidFill>
                <a:latin typeface="Montserrat Italics"/>
              </a:rPr>
              <a:t>GHICA MADALINA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5400818" y="8212609"/>
            <a:ext cx="1001904" cy="1012450"/>
          </a:xfrm>
          <a:custGeom>
            <a:avLst/>
            <a:gdLst/>
            <a:ahLst/>
            <a:cxnLst/>
            <a:rect r="r" b="b" t="t" l="l"/>
            <a:pathLst>
              <a:path h="1012450" w="1001904">
                <a:moveTo>
                  <a:pt x="0" y="0"/>
                </a:moveTo>
                <a:lnTo>
                  <a:pt x="1001904" y="0"/>
                </a:lnTo>
                <a:lnTo>
                  <a:pt x="1001904" y="1012450"/>
                </a:lnTo>
                <a:lnTo>
                  <a:pt x="0" y="101245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19448" y="942975"/>
            <a:ext cx="5449105" cy="729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05066D"/>
                </a:solidFill>
                <a:latin typeface="Cocomat Pro Bold"/>
              </a:rPr>
              <a:t>PENTRU MEDIC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668972" y="2335093"/>
            <a:ext cx="950056" cy="1031269"/>
          </a:xfrm>
          <a:custGeom>
            <a:avLst/>
            <a:gdLst/>
            <a:ahLst/>
            <a:cxnLst/>
            <a:rect r="r" b="b" t="t" l="l"/>
            <a:pathLst>
              <a:path h="1031269" w="950056">
                <a:moveTo>
                  <a:pt x="0" y="0"/>
                </a:moveTo>
                <a:lnTo>
                  <a:pt x="950056" y="0"/>
                </a:lnTo>
                <a:lnTo>
                  <a:pt x="950056" y="1031269"/>
                </a:lnTo>
                <a:lnTo>
                  <a:pt x="0" y="10312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68229" y="5886860"/>
            <a:ext cx="2158887" cy="811633"/>
            <a:chOff x="0" y="0"/>
            <a:chExt cx="1164939" cy="4379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64939" cy="437958"/>
            </a:xfrm>
            <a:custGeom>
              <a:avLst/>
              <a:gdLst/>
              <a:ahLst/>
              <a:cxnLst/>
              <a:rect r="r" b="b" t="t" l="l"/>
              <a:pathLst>
                <a:path h="437958" w="1164939">
                  <a:moveTo>
                    <a:pt x="961739" y="0"/>
                  </a:moveTo>
                  <a:cubicBezTo>
                    <a:pt x="1073963" y="0"/>
                    <a:pt x="1164939" y="98040"/>
                    <a:pt x="1164939" y="218979"/>
                  </a:cubicBezTo>
                  <a:cubicBezTo>
                    <a:pt x="1164939" y="339918"/>
                    <a:pt x="1073963" y="437958"/>
                    <a:pt x="961739" y="437958"/>
                  </a:cubicBezTo>
                  <a:lnTo>
                    <a:pt x="203200" y="437958"/>
                  </a:lnTo>
                  <a:cubicBezTo>
                    <a:pt x="90976" y="437958"/>
                    <a:pt x="0" y="339918"/>
                    <a:pt x="0" y="218979"/>
                  </a:cubicBezTo>
                  <a:cubicBezTo>
                    <a:pt x="0" y="980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1164939" cy="485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Arial"/>
                </a:rPr>
                <a:t>gestionare dosare</a:t>
              </a:r>
            </a:p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00000"/>
                  </a:solidFill>
                  <a:latin typeface="Arial"/>
                </a:rPr>
                <a:t> medicale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405855" y="5886860"/>
            <a:ext cx="1933869" cy="807480"/>
            <a:chOff x="0" y="0"/>
            <a:chExt cx="1043519" cy="4357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3519" cy="435717"/>
            </a:xfrm>
            <a:custGeom>
              <a:avLst/>
              <a:gdLst/>
              <a:ahLst/>
              <a:cxnLst/>
              <a:rect r="r" b="b" t="t" l="l"/>
              <a:pathLst>
                <a:path h="435717" w="1043519">
                  <a:moveTo>
                    <a:pt x="840319" y="0"/>
                  </a:moveTo>
                  <a:cubicBezTo>
                    <a:pt x="952543" y="0"/>
                    <a:pt x="1043519" y="97539"/>
                    <a:pt x="1043519" y="217859"/>
                  </a:cubicBezTo>
                  <a:cubicBezTo>
                    <a:pt x="1043519" y="338179"/>
                    <a:pt x="952543" y="435717"/>
                    <a:pt x="840319" y="435717"/>
                  </a:cubicBezTo>
                  <a:lnTo>
                    <a:pt x="203200" y="435717"/>
                  </a:lnTo>
                  <a:cubicBezTo>
                    <a:pt x="90976" y="435717"/>
                    <a:pt x="0" y="338179"/>
                    <a:pt x="0" y="217859"/>
                  </a:cubicBezTo>
                  <a:cubicBezTo>
                    <a:pt x="0" y="9753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1043519" cy="483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Arial"/>
                </a:rPr>
                <a:t>comunicare cu </a:t>
              </a:r>
            </a:p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00000"/>
                  </a:solidFill>
                  <a:latin typeface="Arial"/>
                </a:rPr>
                <a:t>pacientii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882145" y="5865551"/>
            <a:ext cx="2137627" cy="807480"/>
            <a:chOff x="0" y="0"/>
            <a:chExt cx="1153466" cy="4357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3467" cy="435717"/>
            </a:xfrm>
            <a:custGeom>
              <a:avLst/>
              <a:gdLst/>
              <a:ahLst/>
              <a:cxnLst/>
              <a:rect r="r" b="b" t="t" l="l"/>
              <a:pathLst>
                <a:path h="435717" w="1153467">
                  <a:moveTo>
                    <a:pt x="950267" y="0"/>
                  </a:moveTo>
                  <a:cubicBezTo>
                    <a:pt x="1062491" y="0"/>
                    <a:pt x="1153467" y="97539"/>
                    <a:pt x="1153467" y="217859"/>
                  </a:cubicBezTo>
                  <a:cubicBezTo>
                    <a:pt x="1153467" y="338179"/>
                    <a:pt x="1062491" y="435717"/>
                    <a:pt x="950267" y="435717"/>
                  </a:cubicBezTo>
                  <a:lnTo>
                    <a:pt x="203200" y="435717"/>
                  </a:lnTo>
                  <a:cubicBezTo>
                    <a:pt x="90976" y="435717"/>
                    <a:pt x="0" y="338179"/>
                    <a:pt x="0" y="217859"/>
                  </a:cubicBezTo>
                  <a:cubicBezTo>
                    <a:pt x="0" y="9753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153466" cy="4833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000000"/>
                  </a:solidFill>
                  <a:latin typeface="Arial"/>
                </a:rPr>
                <a:t>prescriptii medicale si recomandari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668905" y="5865551"/>
            <a:ext cx="2276552" cy="786172"/>
            <a:chOff x="0" y="0"/>
            <a:chExt cx="1228431" cy="4242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28431" cy="424219"/>
            </a:xfrm>
            <a:custGeom>
              <a:avLst/>
              <a:gdLst/>
              <a:ahLst/>
              <a:cxnLst/>
              <a:rect r="r" b="b" t="t" l="l"/>
              <a:pathLst>
                <a:path h="424219" w="1228431">
                  <a:moveTo>
                    <a:pt x="1025231" y="0"/>
                  </a:moveTo>
                  <a:cubicBezTo>
                    <a:pt x="1137455" y="0"/>
                    <a:pt x="1228431" y="94965"/>
                    <a:pt x="1228431" y="212110"/>
                  </a:cubicBezTo>
                  <a:cubicBezTo>
                    <a:pt x="1228431" y="329255"/>
                    <a:pt x="1137455" y="424219"/>
                    <a:pt x="1025231" y="424219"/>
                  </a:cubicBezTo>
                  <a:lnTo>
                    <a:pt x="203200" y="424219"/>
                  </a:lnTo>
                  <a:cubicBezTo>
                    <a:pt x="90976" y="424219"/>
                    <a:pt x="0" y="329255"/>
                    <a:pt x="0" y="212110"/>
                  </a:cubicBezTo>
                  <a:cubicBezTo>
                    <a:pt x="0" y="949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47625"/>
              <a:ext cx="1228431" cy="471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Arial"/>
                </a:rPr>
                <a:t>diagnostic si </a:t>
              </a:r>
            </a:p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00000"/>
                  </a:solidFill>
                  <a:latin typeface="Arial"/>
                </a:rPr>
                <a:t>tratament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68381" y="5876205"/>
            <a:ext cx="2440971" cy="786172"/>
            <a:chOff x="0" y="0"/>
            <a:chExt cx="1317152" cy="4242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17152" cy="424219"/>
            </a:xfrm>
            <a:custGeom>
              <a:avLst/>
              <a:gdLst/>
              <a:ahLst/>
              <a:cxnLst/>
              <a:rect r="r" b="b" t="t" l="l"/>
              <a:pathLst>
                <a:path h="424219" w="1317152">
                  <a:moveTo>
                    <a:pt x="1113952" y="0"/>
                  </a:moveTo>
                  <a:cubicBezTo>
                    <a:pt x="1226176" y="0"/>
                    <a:pt x="1317152" y="94965"/>
                    <a:pt x="1317152" y="212110"/>
                  </a:cubicBezTo>
                  <a:cubicBezTo>
                    <a:pt x="1317152" y="329255"/>
                    <a:pt x="1226176" y="424219"/>
                    <a:pt x="1113952" y="424219"/>
                  </a:cubicBezTo>
                  <a:lnTo>
                    <a:pt x="203200" y="424219"/>
                  </a:lnTo>
                  <a:cubicBezTo>
                    <a:pt x="90976" y="424219"/>
                    <a:pt x="0" y="329255"/>
                    <a:pt x="0" y="212110"/>
                  </a:cubicBezTo>
                  <a:cubicBezTo>
                    <a:pt x="0" y="949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47625"/>
              <a:ext cx="1317152" cy="471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Arial"/>
                </a:rPr>
                <a:t>trimitere la investigatii </a:t>
              </a:r>
            </a:p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00000"/>
                  </a:solidFill>
                  <a:latin typeface="Arial"/>
                </a:rPr>
                <a:t>clinice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681109" y="5886860"/>
            <a:ext cx="2612655" cy="786172"/>
            <a:chOff x="0" y="0"/>
            <a:chExt cx="1409792" cy="4242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09792" cy="424219"/>
            </a:xfrm>
            <a:custGeom>
              <a:avLst/>
              <a:gdLst/>
              <a:ahLst/>
              <a:cxnLst/>
              <a:rect r="r" b="b" t="t" l="l"/>
              <a:pathLst>
                <a:path h="424219" w="1409792">
                  <a:moveTo>
                    <a:pt x="1206592" y="0"/>
                  </a:moveTo>
                  <a:cubicBezTo>
                    <a:pt x="1318817" y="0"/>
                    <a:pt x="1409792" y="94965"/>
                    <a:pt x="1409792" y="212110"/>
                  </a:cubicBezTo>
                  <a:cubicBezTo>
                    <a:pt x="1409792" y="329255"/>
                    <a:pt x="1318817" y="424219"/>
                    <a:pt x="1206592" y="424219"/>
                  </a:cubicBezTo>
                  <a:lnTo>
                    <a:pt x="203200" y="424219"/>
                  </a:lnTo>
                  <a:cubicBezTo>
                    <a:pt x="90976" y="424219"/>
                    <a:pt x="0" y="329255"/>
                    <a:pt x="0" y="212110"/>
                  </a:cubicBezTo>
                  <a:cubicBezTo>
                    <a:pt x="0" y="949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47625"/>
              <a:ext cx="1409792" cy="471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Arial"/>
                </a:rPr>
                <a:t>trimitere la investigatii </a:t>
              </a:r>
            </a:p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00000"/>
                  </a:solidFill>
                  <a:latin typeface="Arial"/>
                </a:rPr>
                <a:t>paraclinice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259161" y="5886860"/>
            <a:ext cx="2481216" cy="786172"/>
            <a:chOff x="0" y="0"/>
            <a:chExt cx="1338868" cy="4242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38868" cy="424219"/>
            </a:xfrm>
            <a:custGeom>
              <a:avLst/>
              <a:gdLst/>
              <a:ahLst/>
              <a:cxnLst/>
              <a:rect r="r" b="b" t="t" l="l"/>
              <a:pathLst>
                <a:path h="424219" w="1338868">
                  <a:moveTo>
                    <a:pt x="1135668" y="0"/>
                  </a:moveTo>
                  <a:cubicBezTo>
                    <a:pt x="1247892" y="0"/>
                    <a:pt x="1338868" y="94965"/>
                    <a:pt x="1338868" y="212110"/>
                  </a:cubicBezTo>
                  <a:cubicBezTo>
                    <a:pt x="1338868" y="329255"/>
                    <a:pt x="1247892" y="424219"/>
                    <a:pt x="1135668" y="424219"/>
                  </a:cubicBezTo>
                  <a:lnTo>
                    <a:pt x="203200" y="424219"/>
                  </a:lnTo>
                  <a:cubicBezTo>
                    <a:pt x="90976" y="424219"/>
                    <a:pt x="0" y="329255"/>
                    <a:pt x="0" y="212110"/>
                  </a:cubicBezTo>
                  <a:cubicBezTo>
                    <a:pt x="0" y="949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1338868" cy="471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00000"/>
                  </a:solidFill>
                  <a:latin typeface="Arial"/>
                </a:rPr>
                <a:t>trimitere la investigatii intraoperatoare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2896924" y="6218248"/>
            <a:ext cx="345641" cy="412705"/>
          </a:xfrm>
          <a:custGeom>
            <a:avLst/>
            <a:gdLst/>
            <a:ahLst/>
            <a:cxnLst/>
            <a:rect r="r" b="b" t="t" l="l"/>
            <a:pathLst>
              <a:path h="412705" w="345641">
                <a:moveTo>
                  <a:pt x="0" y="0"/>
                </a:moveTo>
                <a:lnTo>
                  <a:pt x="345640" y="0"/>
                </a:lnTo>
                <a:lnTo>
                  <a:pt x="345640" y="412705"/>
                </a:lnTo>
                <a:lnTo>
                  <a:pt x="0" y="41270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4836272" y="6199200"/>
            <a:ext cx="421843" cy="388095"/>
          </a:xfrm>
          <a:custGeom>
            <a:avLst/>
            <a:gdLst/>
            <a:ahLst/>
            <a:cxnLst/>
            <a:rect r="r" b="b" t="t" l="l"/>
            <a:pathLst>
              <a:path h="388095" w="421843">
                <a:moveTo>
                  <a:pt x="0" y="0"/>
                </a:moveTo>
                <a:lnTo>
                  <a:pt x="421843" y="0"/>
                </a:lnTo>
                <a:lnTo>
                  <a:pt x="421843" y="388096"/>
                </a:lnTo>
                <a:lnTo>
                  <a:pt x="0" y="388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706644" y="6279945"/>
            <a:ext cx="150916" cy="223995"/>
          </a:xfrm>
          <a:custGeom>
            <a:avLst/>
            <a:gdLst/>
            <a:ahLst/>
            <a:cxnLst/>
            <a:rect r="r" b="b" t="t" l="l"/>
            <a:pathLst>
              <a:path h="223995" w="150916">
                <a:moveTo>
                  <a:pt x="0" y="0"/>
                </a:moveTo>
                <a:lnTo>
                  <a:pt x="150917" y="0"/>
                </a:lnTo>
                <a:lnTo>
                  <a:pt x="150917" y="223995"/>
                </a:lnTo>
                <a:lnTo>
                  <a:pt x="0" y="2239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330060" y="6194210"/>
            <a:ext cx="477916" cy="393086"/>
          </a:xfrm>
          <a:custGeom>
            <a:avLst/>
            <a:gdLst/>
            <a:ahLst/>
            <a:cxnLst/>
            <a:rect r="r" b="b" t="t" l="l"/>
            <a:pathLst>
              <a:path h="393086" w="477916">
                <a:moveTo>
                  <a:pt x="0" y="0"/>
                </a:moveTo>
                <a:lnTo>
                  <a:pt x="477915" y="0"/>
                </a:lnTo>
                <a:lnTo>
                  <a:pt x="477915" y="393086"/>
                </a:lnTo>
                <a:lnTo>
                  <a:pt x="0" y="3930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1956363" y="6279945"/>
            <a:ext cx="555924" cy="341198"/>
          </a:xfrm>
          <a:custGeom>
            <a:avLst/>
            <a:gdLst/>
            <a:ahLst/>
            <a:cxnLst/>
            <a:rect r="r" b="b" t="t" l="l"/>
            <a:pathLst>
              <a:path h="341198" w="555924">
                <a:moveTo>
                  <a:pt x="0" y="0"/>
                </a:moveTo>
                <a:lnTo>
                  <a:pt x="555923" y="0"/>
                </a:lnTo>
                <a:lnTo>
                  <a:pt x="555923" y="341199"/>
                </a:lnTo>
                <a:lnTo>
                  <a:pt x="0" y="3411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9818736" y="6228058"/>
            <a:ext cx="72900" cy="393086"/>
          </a:xfrm>
          <a:custGeom>
            <a:avLst/>
            <a:gdLst/>
            <a:ahLst/>
            <a:cxnLst/>
            <a:rect r="r" b="b" t="t" l="l"/>
            <a:pathLst>
              <a:path h="393086" w="72900">
                <a:moveTo>
                  <a:pt x="0" y="0"/>
                </a:moveTo>
                <a:lnTo>
                  <a:pt x="72899" y="0"/>
                </a:lnTo>
                <a:lnTo>
                  <a:pt x="72899" y="393086"/>
                </a:lnTo>
                <a:lnTo>
                  <a:pt x="0" y="39308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7443595" y="6194844"/>
            <a:ext cx="212150" cy="394198"/>
          </a:xfrm>
          <a:custGeom>
            <a:avLst/>
            <a:gdLst/>
            <a:ahLst/>
            <a:cxnLst/>
            <a:rect r="r" b="b" t="t" l="l"/>
            <a:pathLst>
              <a:path h="394198" w="212150">
                <a:moveTo>
                  <a:pt x="0" y="0"/>
                </a:moveTo>
                <a:lnTo>
                  <a:pt x="212150" y="0"/>
                </a:lnTo>
                <a:lnTo>
                  <a:pt x="212150" y="394198"/>
                </a:lnTo>
                <a:lnTo>
                  <a:pt x="0" y="39419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3" id="33"/>
          <p:cNvSpPr/>
          <p:nvPr/>
        </p:nvSpPr>
        <p:spPr>
          <a:xfrm>
            <a:off x="9144000" y="3366362"/>
            <a:ext cx="6806958" cy="249918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4" id="34"/>
          <p:cNvSpPr/>
          <p:nvPr/>
        </p:nvSpPr>
        <p:spPr>
          <a:xfrm>
            <a:off x="9144000" y="3366362"/>
            <a:ext cx="4663181" cy="249918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5" id="35"/>
          <p:cNvSpPr/>
          <p:nvPr/>
        </p:nvSpPr>
        <p:spPr>
          <a:xfrm>
            <a:off x="9144000" y="3366362"/>
            <a:ext cx="2344867" cy="2509844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6" id="36"/>
          <p:cNvSpPr/>
          <p:nvPr/>
        </p:nvSpPr>
        <p:spPr>
          <a:xfrm flipH="true">
            <a:off x="6499769" y="3366362"/>
            <a:ext cx="2644231" cy="252049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7" id="37"/>
          <p:cNvSpPr/>
          <p:nvPr/>
        </p:nvSpPr>
        <p:spPr>
          <a:xfrm flipH="true">
            <a:off x="8987436" y="3366362"/>
            <a:ext cx="156564" cy="252049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8" id="38"/>
          <p:cNvSpPr/>
          <p:nvPr/>
        </p:nvSpPr>
        <p:spPr>
          <a:xfrm flipH="true">
            <a:off x="4372790" y="3366362"/>
            <a:ext cx="4771210" cy="252049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9" id="39"/>
          <p:cNvSpPr/>
          <p:nvPr/>
        </p:nvSpPr>
        <p:spPr>
          <a:xfrm flipH="true">
            <a:off x="2347672" y="3366362"/>
            <a:ext cx="6796328" cy="252049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72671" y="3077854"/>
            <a:ext cx="1415891" cy="1689241"/>
          </a:xfrm>
          <a:custGeom>
            <a:avLst/>
            <a:gdLst/>
            <a:ahLst/>
            <a:cxnLst/>
            <a:rect r="r" b="b" t="t" l="l"/>
            <a:pathLst>
              <a:path h="1689241" w="1415891">
                <a:moveTo>
                  <a:pt x="0" y="0"/>
                </a:moveTo>
                <a:lnTo>
                  <a:pt x="1415891" y="0"/>
                </a:lnTo>
                <a:lnTo>
                  <a:pt x="1415891" y="1689241"/>
                </a:lnTo>
                <a:lnTo>
                  <a:pt x="0" y="168924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635071" y="6246860"/>
            <a:ext cx="2232845" cy="798528"/>
            <a:chOff x="0" y="0"/>
            <a:chExt cx="1094819" cy="39153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94819" cy="391538"/>
            </a:xfrm>
            <a:custGeom>
              <a:avLst/>
              <a:gdLst/>
              <a:ahLst/>
              <a:cxnLst/>
              <a:rect r="r" b="b" t="t" l="l"/>
              <a:pathLst>
                <a:path h="391538" w="1094819">
                  <a:moveTo>
                    <a:pt x="891619" y="0"/>
                  </a:moveTo>
                  <a:cubicBezTo>
                    <a:pt x="1003843" y="0"/>
                    <a:pt x="1094819" y="87649"/>
                    <a:pt x="1094819" y="195769"/>
                  </a:cubicBezTo>
                  <a:cubicBezTo>
                    <a:pt x="1094819" y="303889"/>
                    <a:pt x="1003843" y="391538"/>
                    <a:pt x="891619" y="391538"/>
                  </a:cubicBezTo>
                  <a:lnTo>
                    <a:pt x="203200" y="391538"/>
                  </a:lnTo>
                  <a:cubicBezTo>
                    <a:pt x="90976" y="391538"/>
                    <a:pt x="0" y="303889"/>
                    <a:pt x="0" y="195769"/>
                  </a:cubicBezTo>
                  <a:cubicBezTo>
                    <a:pt x="0" y="8764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094819" cy="448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195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Arial"/>
                </a:rPr>
                <a:t>programari online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249944" y="6246860"/>
            <a:ext cx="2385127" cy="798528"/>
            <a:chOff x="0" y="0"/>
            <a:chExt cx="1169487" cy="39153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69487" cy="391538"/>
            </a:xfrm>
            <a:custGeom>
              <a:avLst/>
              <a:gdLst/>
              <a:ahLst/>
              <a:cxnLst/>
              <a:rect r="r" b="b" t="t" l="l"/>
              <a:pathLst>
                <a:path h="391538" w="1169487">
                  <a:moveTo>
                    <a:pt x="966287" y="0"/>
                  </a:moveTo>
                  <a:cubicBezTo>
                    <a:pt x="1078511" y="0"/>
                    <a:pt x="1169487" y="87649"/>
                    <a:pt x="1169487" y="195769"/>
                  </a:cubicBezTo>
                  <a:cubicBezTo>
                    <a:pt x="1169487" y="303889"/>
                    <a:pt x="1078511" y="391538"/>
                    <a:pt x="966287" y="391538"/>
                  </a:cubicBezTo>
                  <a:lnTo>
                    <a:pt x="203200" y="391538"/>
                  </a:lnTo>
                  <a:cubicBezTo>
                    <a:pt x="90976" y="391538"/>
                    <a:pt x="0" y="303889"/>
                    <a:pt x="0" y="195769"/>
                  </a:cubicBezTo>
                  <a:cubicBezTo>
                    <a:pt x="0" y="8764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169487" cy="448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195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Arial"/>
                </a:rPr>
                <a:t>acces la dosare medicale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924400" y="6246860"/>
            <a:ext cx="3325543" cy="798528"/>
            <a:chOff x="0" y="0"/>
            <a:chExt cx="1630596" cy="39153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30596" cy="391538"/>
            </a:xfrm>
            <a:custGeom>
              <a:avLst/>
              <a:gdLst/>
              <a:ahLst/>
              <a:cxnLst/>
              <a:rect r="r" b="b" t="t" l="l"/>
              <a:pathLst>
                <a:path h="391538" w="1630596">
                  <a:moveTo>
                    <a:pt x="1427396" y="0"/>
                  </a:moveTo>
                  <a:cubicBezTo>
                    <a:pt x="1539620" y="0"/>
                    <a:pt x="1630596" y="87649"/>
                    <a:pt x="1630596" y="195769"/>
                  </a:cubicBezTo>
                  <a:cubicBezTo>
                    <a:pt x="1630596" y="303889"/>
                    <a:pt x="1539620" y="391538"/>
                    <a:pt x="1427396" y="391538"/>
                  </a:cubicBezTo>
                  <a:lnTo>
                    <a:pt x="203200" y="391538"/>
                  </a:lnTo>
                  <a:cubicBezTo>
                    <a:pt x="90976" y="391538"/>
                    <a:pt x="0" y="303889"/>
                    <a:pt x="0" y="195769"/>
                  </a:cubicBezTo>
                  <a:cubicBezTo>
                    <a:pt x="0" y="8764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1630596" cy="448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195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Arial"/>
                </a:rPr>
                <a:t>transmiterea rezultatelor de la investigatiile clinice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441598" y="6246860"/>
            <a:ext cx="3539018" cy="798528"/>
            <a:chOff x="0" y="0"/>
            <a:chExt cx="1735268" cy="39153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735268" cy="391538"/>
            </a:xfrm>
            <a:custGeom>
              <a:avLst/>
              <a:gdLst/>
              <a:ahLst/>
              <a:cxnLst/>
              <a:rect r="r" b="b" t="t" l="l"/>
              <a:pathLst>
                <a:path h="391538" w="1735268">
                  <a:moveTo>
                    <a:pt x="1532068" y="0"/>
                  </a:moveTo>
                  <a:cubicBezTo>
                    <a:pt x="1644292" y="0"/>
                    <a:pt x="1735268" y="87649"/>
                    <a:pt x="1735268" y="195769"/>
                  </a:cubicBezTo>
                  <a:cubicBezTo>
                    <a:pt x="1735268" y="303889"/>
                    <a:pt x="1644292" y="391538"/>
                    <a:pt x="1532068" y="391538"/>
                  </a:cubicBezTo>
                  <a:lnTo>
                    <a:pt x="203200" y="391538"/>
                  </a:lnTo>
                  <a:cubicBezTo>
                    <a:pt x="90976" y="391538"/>
                    <a:pt x="0" y="303889"/>
                    <a:pt x="0" y="195769"/>
                  </a:cubicBezTo>
                  <a:cubicBezTo>
                    <a:pt x="0" y="8764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735268" cy="448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195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Arial"/>
                </a:rPr>
                <a:t>  transmiterea rezultatelor de la investigatiile paraclinice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677135" y="6246860"/>
            <a:ext cx="3772199" cy="798528"/>
            <a:chOff x="0" y="0"/>
            <a:chExt cx="1849603" cy="3915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849603" cy="391538"/>
            </a:xfrm>
            <a:custGeom>
              <a:avLst/>
              <a:gdLst/>
              <a:ahLst/>
              <a:cxnLst/>
              <a:rect r="r" b="b" t="t" l="l"/>
              <a:pathLst>
                <a:path h="391538" w="1849603">
                  <a:moveTo>
                    <a:pt x="1646403" y="0"/>
                  </a:moveTo>
                  <a:cubicBezTo>
                    <a:pt x="1758627" y="0"/>
                    <a:pt x="1849603" y="87649"/>
                    <a:pt x="1849603" y="195769"/>
                  </a:cubicBezTo>
                  <a:cubicBezTo>
                    <a:pt x="1849603" y="303889"/>
                    <a:pt x="1758627" y="391538"/>
                    <a:pt x="1646403" y="391538"/>
                  </a:cubicBezTo>
                  <a:lnTo>
                    <a:pt x="203200" y="391538"/>
                  </a:lnTo>
                  <a:cubicBezTo>
                    <a:pt x="90976" y="391538"/>
                    <a:pt x="0" y="303889"/>
                    <a:pt x="0" y="195769"/>
                  </a:cubicBezTo>
                  <a:cubicBezTo>
                    <a:pt x="0" y="8764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849603" cy="448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1959"/>
                </a:lnSpc>
                <a:spcBef>
                  <a:spcPct val="0"/>
                </a:spcBef>
              </a:pPr>
              <a:r>
                <a:rPr lang="en-US" sz="1399">
                  <a:solidFill>
                    <a:srgbClr val="000000"/>
                  </a:solidFill>
                  <a:latin typeface="Arial"/>
                </a:rPr>
                <a:t>       transmiterea rezultatelor de la investigatiile intraoperatorii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>
            <a:off x="8980616" y="4767095"/>
            <a:ext cx="6770877" cy="147976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>
            <a:off x="8980616" y="4767095"/>
            <a:ext cx="4461891" cy="147976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>
            <a:off x="8980616" y="4767095"/>
            <a:ext cx="1606556" cy="147976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 flipH="true">
            <a:off x="7211107" y="4767095"/>
            <a:ext cx="1769509" cy="147976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 flipH="true">
            <a:off x="3563235" y="4767095"/>
            <a:ext cx="5417382" cy="147976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6329380" y="6449700"/>
            <a:ext cx="392847" cy="392847"/>
          </a:xfrm>
          <a:custGeom>
            <a:avLst/>
            <a:gdLst/>
            <a:ahLst/>
            <a:cxnLst/>
            <a:rect r="r" b="b" t="t" l="l"/>
            <a:pathLst>
              <a:path h="392847" w="392847">
                <a:moveTo>
                  <a:pt x="0" y="0"/>
                </a:moveTo>
                <a:lnTo>
                  <a:pt x="392848" y="0"/>
                </a:lnTo>
                <a:lnTo>
                  <a:pt x="392848" y="392848"/>
                </a:lnTo>
                <a:lnTo>
                  <a:pt x="0" y="3928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091337" y="6646124"/>
            <a:ext cx="331862" cy="329448"/>
          </a:xfrm>
          <a:custGeom>
            <a:avLst/>
            <a:gdLst/>
            <a:ahLst/>
            <a:cxnLst/>
            <a:rect r="r" b="b" t="t" l="l"/>
            <a:pathLst>
              <a:path h="329448" w="331862">
                <a:moveTo>
                  <a:pt x="0" y="0"/>
                </a:moveTo>
                <a:lnTo>
                  <a:pt x="331862" y="0"/>
                </a:lnTo>
                <a:lnTo>
                  <a:pt x="331862" y="329448"/>
                </a:lnTo>
                <a:lnTo>
                  <a:pt x="0" y="32944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676845" y="6583056"/>
            <a:ext cx="374527" cy="398433"/>
          </a:xfrm>
          <a:custGeom>
            <a:avLst/>
            <a:gdLst/>
            <a:ahLst/>
            <a:cxnLst/>
            <a:rect r="r" b="b" t="t" l="l"/>
            <a:pathLst>
              <a:path h="398433" w="374527">
                <a:moveTo>
                  <a:pt x="0" y="0"/>
                </a:moveTo>
                <a:lnTo>
                  <a:pt x="374527" y="0"/>
                </a:lnTo>
                <a:lnTo>
                  <a:pt x="374527" y="398433"/>
                </a:lnTo>
                <a:lnTo>
                  <a:pt x="0" y="3984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079509" y="6598622"/>
            <a:ext cx="380470" cy="404756"/>
          </a:xfrm>
          <a:custGeom>
            <a:avLst/>
            <a:gdLst/>
            <a:ahLst/>
            <a:cxnLst/>
            <a:rect r="r" b="b" t="t" l="l"/>
            <a:pathLst>
              <a:path h="404756" w="380470">
                <a:moveTo>
                  <a:pt x="0" y="0"/>
                </a:moveTo>
                <a:lnTo>
                  <a:pt x="380471" y="0"/>
                </a:lnTo>
                <a:lnTo>
                  <a:pt x="380471" y="404755"/>
                </a:lnTo>
                <a:lnTo>
                  <a:pt x="0" y="4047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4757901" y="6638947"/>
            <a:ext cx="304660" cy="324106"/>
          </a:xfrm>
          <a:custGeom>
            <a:avLst/>
            <a:gdLst/>
            <a:ahLst/>
            <a:cxnLst/>
            <a:rect r="r" b="b" t="t" l="l"/>
            <a:pathLst>
              <a:path h="324106" w="304660">
                <a:moveTo>
                  <a:pt x="0" y="0"/>
                </a:moveTo>
                <a:lnTo>
                  <a:pt x="304659" y="0"/>
                </a:lnTo>
                <a:lnTo>
                  <a:pt x="304659" y="324106"/>
                </a:lnTo>
                <a:lnTo>
                  <a:pt x="0" y="3241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6249358" y="1105663"/>
            <a:ext cx="5449105" cy="729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>
                <a:solidFill>
                  <a:srgbClr val="05066D"/>
                </a:solidFill>
                <a:latin typeface="Cocomat Pro Bold"/>
              </a:rPr>
              <a:t>PENTRU PACIENT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0977" y="215266"/>
            <a:ext cx="15914865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5066D"/>
                </a:solidFill>
                <a:latin typeface="DejaVu Serif Bold"/>
              </a:rPr>
              <a:t>2.DIAGRAMA ARHITECTURIIGENERALE A SISTEMULUI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039272" y="4019646"/>
            <a:ext cx="455598" cy="494544"/>
          </a:xfrm>
          <a:custGeom>
            <a:avLst/>
            <a:gdLst/>
            <a:ahLst/>
            <a:cxnLst/>
            <a:rect r="r" b="b" t="t" l="l"/>
            <a:pathLst>
              <a:path h="494544" w="455598">
                <a:moveTo>
                  <a:pt x="0" y="0"/>
                </a:moveTo>
                <a:lnTo>
                  <a:pt x="455598" y="0"/>
                </a:lnTo>
                <a:lnTo>
                  <a:pt x="455598" y="494544"/>
                </a:lnTo>
                <a:lnTo>
                  <a:pt x="0" y="4945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71099" y="5620919"/>
            <a:ext cx="1035292" cy="389217"/>
            <a:chOff x="0" y="0"/>
            <a:chExt cx="1164939" cy="4379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64939" cy="437958"/>
            </a:xfrm>
            <a:custGeom>
              <a:avLst/>
              <a:gdLst/>
              <a:ahLst/>
              <a:cxnLst/>
              <a:rect r="r" b="b" t="t" l="l"/>
              <a:pathLst>
                <a:path h="437958" w="1164939">
                  <a:moveTo>
                    <a:pt x="961739" y="0"/>
                  </a:moveTo>
                  <a:cubicBezTo>
                    <a:pt x="1073963" y="0"/>
                    <a:pt x="1164939" y="98040"/>
                    <a:pt x="1164939" y="218979"/>
                  </a:cubicBezTo>
                  <a:cubicBezTo>
                    <a:pt x="1164939" y="339918"/>
                    <a:pt x="1073963" y="437958"/>
                    <a:pt x="961739" y="437958"/>
                  </a:cubicBezTo>
                  <a:lnTo>
                    <a:pt x="203200" y="437958"/>
                  </a:lnTo>
                  <a:cubicBezTo>
                    <a:pt x="90976" y="437958"/>
                    <a:pt x="0" y="339918"/>
                    <a:pt x="0" y="218979"/>
                  </a:cubicBezTo>
                  <a:cubicBezTo>
                    <a:pt x="0" y="9804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64939" cy="476058"/>
            </a:xfrm>
            <a:prstGeom prst="rect">
              <a:avLst/>
            </a:prstGeom>
          </p:spPr>
          <p:txBody>
            <a:bodyPr anchor="ctr" rtlCol="false" tIns="37967" lIns="37967" bIns="37967" rIns="37967"/>
            <a:lstStyle/>
            <a:p>
              <a:pPr algn="ctr">
                <a:lnSpc>
                  <a:spcPts val="1255"/>
                </a:lnSpc>
                <a:spcBef>
                  <a:spcPct val="0"/>
                </a:spcBef>
              </a:pPr>
              <a:r>
                <a:rPr lang="en-US" sz="896">
                  <a:solidFill>
                    <a:srgbClr val="000000"/>
                  </a:solidFill>
                  <a:latin typeface="Arial"/>
                </a:rPr>
                <a:t>gestionare dosare medicale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296195" y="5620919"/>
            <a:ext cx="927384" cy="387226"/>
            <a:chOff x="0" y="0"/>
            <a:chExt cx="1043519" cy="43571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3519" cy="435717"/>
            </a:xfrm>
            <a:custGeom>
              <a:avLst/>
              <a:gdLst/>
              <a:ahLst/>
              <a:cxnLst/>
              <a:rect r="r" b="b" t="t" l="l"/>
              <a:pathLst>
                <a:path h="435717" w="1043519">
                  <a:moveTo>
                    <a:pt x="840319" y="0"/>
                  </a:moveTo>
                  <a:cubicBezTo>
                    <a:pt x="952543" y="0"/>
                    <a:pt x="1043519" y="97539"/>
                    <a:pt x="1043519" y="217859"/>
                  </a:cubicBezTo>
                  <a:cubicBezTo>
                    <a:pt x="1043519" y="338179"/>
                    <a:pt x="952543" y="435717"/>
                    <a:pt x="840319" y="435717"/>
                  </a:cubicBezTo>
                  <a:lnTo>
                    <a:pt x="203200" y="435717"/>
                  </a:lnTo>
                  <a:cubicBezTo>
                    <a:pt x="90976" y="435717"/>
                    <a:pt x="0" y="338179"/>
                    <a:pt x="0" y="217859"/>
                  </a:cubicBezTo>
                  <a:cubicBezTo>
                    <a:pt x="0" y="9753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1043519" cy="473817"/>
            </a:xfrm>
            <a:prstGeom prst="rect">
              <a:avLst/>
            </a:prstGeom>
          </p:spPr>
          <p:txBody>
            <a:bodyPr anchor="ctr" rtlCol="false" tIns="37967" lIns="37967" bIns="37967" rIns="37967"/>
            <a:lstStyle/>
            <a:p>
              <a:pPr algn="ctr">
                <a:lnSpc>
                  <a:spcPts val="1255"/>
                </a:lnSpc>
                <a:spcBef>
                  <a:spcPct val="0"/>
                </a:spcBef>
              </a:pPr>
              <a:r>
                <a:rPr lang="en-US" sz="896">
                  <a:solidFill>
                    <a:srgbClr val="000000"/>
                  </a:solidFill>
                  <a:latin typeface="Arial"/>
                </a:rPr>
                <a:t>comunicare cu pacientii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799635" y="5610700"/>
            <a:ext cx="1025096" cy="387226"/>
            <a:chOff x="0" y="0"/>
            <a:chExt cx="1153466" cy="43571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53467" cy="435717"/>
            </a:xfrm>
            <a:custGeom>
              <a:avLst/>
              <a:gdLst/>
              <a:ahLst/>
              <a:cxnLst/>
              <a:rect r="r" b="b" t="t" l="l"/>
              <a:pathLst>
                <a:path h="435717" w="1153467">
                  <a:moveTo>
                    <a:pt x="950267" y="0"/>
                  </a:moveTo>
                  <a:cubicBezTo>
                    <a:pt x="1062491" y="0"/>
                    <a:pt x="1153467" y="97539"/>
                    <a:pt x="1153467" y="217859"/>
                  </a:cubicBezTo>
                  <a:cubicBezTo>
                    <a:pt x="1153467" y="338179"/>
                    <a:pt x="1062491" y="435717"/>
                    <a:pt x="950267" y="435717"/>
                  </a:cubicBezTo>
                  <a:lnTo>
                    <a:pt x="203200" y="435717"/>
                  </a:lnTo>
                  <a:cubicBezTo>
                    <a:pt x="90976" y="435717"/>
                    <a:pt x="0" y="338179"/>
                    <a:pt x="0" y="217859"/>
                  </a:cubicBezTo>
                  <a:cubicBezTo>
                    <a:pt x="0" y="9753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153466" cy="473817"/>
            </a:xfrm>
            <a:prstGeom prst="rect">
              <a:avLst/>
            </a:prstGeom>
          </p:spPr>
          <p:txBody>
            <a:bodyPr anchor="ctr" rtlCol="false" tIns="37967" lIns="37967" bIns="37967" rIns="37967"/>
            <a:lstStyle/>
            <a:p>
              <a:pPr algn="ctr">
                <a:lnSpc>
                  <a:spcPts val="1150"/>
                </a:lnSpc>
                <a:spcBef>
                  <a:spcPct val="0"/>
                </a:spcBef>
              </a:pPr>
              <a:r>
                <a:rPr lang="en-US" sz="822">
                  <a:solidFill>
                    <a:srgbClr val="000000"/>
                  </a:solidFill>
                  <a:latin typeface="Arial"/>
                </a:rPr>
                <a:t>prescriptii medicale si recomandari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738278" y="5610700"/>
            <a:ext cx="1091718" cy="377008"/>
            <a:chOff x="0" y="0"/>
            <a:chExt cx="1228431" cy="4242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228431" cy="424219"/>
            </a:xfrm>
            <a:custGeom>
              <a:avLst/>
              <a:gdLst/>
              <a:ahLst/>
              <a:cxnLst/>
              <a:rect r="r" b="b" t="t" l="l"/>
              <a:pathLst>
                <a:path h="424219" w="1228431">
                  <a:moveTo>
                    <a:pt x="1025231" y="0"/>
                  </a:moveTo>
                  <a:cubicBezTo>
                    <a:pt x="1137455" y="0"/>
                    <a:pt x="1228431" y="94965"/>
                    <a:pt x="1228431" y="212110"/>
                  </a:cubicBezTo>
                  <a:cubicBezTo>
                    <a:pt x="1228431" y="329255"/>
                    <a:pt x="1137455" y="424219"/>
                    <a:pt x="1025231" y="424219"/>
                  </a:cubicBezTo>
                  <a:lnTo>
                    <a:pt x="203200" y="424219"/>
                  </a:lnTo>
                  <a:cubicBezTo>
                    <a:pt x="90976" y="424219"/>
                    <a:pt x="0" y="329255"/>
                    <a:pt x="0" y="212110"/>
                  </a:cubicBezTo>
                  <a:cubicBezTo>
                    <a:pt x="0" y="949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228431" cy="462319"/>
            </a:xfrm>
            <a:prstGeom prst="rect">
              <a:avLst/>
            </a:prstGeom>
          </p:spPr>
          <p:txBody>
            <a:bodyPr anchor="ctr" rtlCol="false" tIns="37967" lIns="37967" bIns="37967" rIns="37967"/>
            <a:lstStyle/>
            <a:p>
              <a:pPr algn="ctr">
                <a:lnSpc>
                  <a:spcPts val="1255"/>
                </a:lnSpc>
                <a:spcBef>
                  <a:spcPct val="0"/>
                </a:spcBef>
              </a:pPr>
              <a:r>
                <a:rPr lang="en-US" sz="896">
                  <a:solidFill>
                    <a:srgbClr val="000000"/>
                  </a:solidFill>
                  <a:latin typeface="Arial"/>
                </a:rPr>
                <a:t>diagnostic si tratament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587110" y="5615810"/>
            <a:ext cx="1170565" cy="377008"/>
            <a:chOff x="0" y="0"/>
            <a:chExt cx="1317152" cy="4242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17152" cy="424219"/>
            </a:xfrm>
            <a:custGeom>
              <a:avLst/>
              <a:gdLst/>
              <a:ahLst/>
              <a:cxnLst/>
              <a:rect r="r" b="b" t="t" l="l"/>
              <a:pathLst>
                <a:path h="424219" w="1317152">
                  <a:moveTo>
                    <a:pt x="1113952" y="0"/>
                  </a:moveTo>
                  <a:cubicBezTo>
                    <a:pt x="1226176" y="0"/>
                    <a:pt x="1317152" y="94965"/>
                    <a:pt x="1317152" y="212110"/>
                  </a:cubicBezTo>
                  <a:cubicBezTo>
                    <a:pt x="1317152" y="329255"/>
                    <a:pt x="1226176" y="424219"/>
                    <a:pt x="1113952" y="424219"/>
                  </a:cubicBezTo>
                  <a:lnTo>
                    <a:pt x="203200" y="424219"/>
                  </a:lnTo>
                  <a:cubicBezTo>
                    <a:pt x="90976" y="424219"/>
                    <a:pt x="0" y="329255"/>
                    <a:pt x="0" y="212110"/>
                  </a:cubicBezTo>
                  <a:cubicBezTo>
                    <a:pt x="0" y="949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317152" cy="462319"/>
            </a:xfrm>
            <a:prstGeom prst="rect">
              <a:avLst/>
            </a:prstGeom>
          </p:spPr>
          <p:txBody>
            <a:bodyPr anchor="ctr" rtlCol="false" tIns="37967" lIns="37967" bIns="37967" rIns="37967"/>
            <a:lstStyle/>
            <a:p>
              <a:pPr algn="ctr">
                <a:lnSpc>
                  <a:spcPts val="1255"/>
                </a:lnSpc>
                <a:spcBef>
                  <a:spcPct val="0"/>
                </a:spcBef>
              </a:pPr>
              <a:r>
                <a:rPr lang="en-US" sz="896">
                  <a:solidFill>
                    <a:srgbClr val="000000"/>
                  </a:solidFill>
                  <a:latin typeface="Arial"/>
                </a:rPr>
                <a:t>trimitere la investigatii clinice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346387" y="5620919"/>
            <a:ext cx="1252895" cy="377008"/>
            <a:chOff x="0" y="0"/>
            <a:chExt cx="1409792" cy="4242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409792" cy="424219"/>
            </a:xfrm>
            <a:custGeom>
              <a:avLst/>
              <a:gdLst/>
              <a:ahLst/>
              <a:cxnLst/>
              <a:rect r="r" b="b" t="t" l="l"/>
              <a:pathLst>
                <a:path h="424219" w="1409792">
                  <a:moveTo>
                    <a:pt x="1206592" y="0"/>
                  </a:moveTo>
                  <a:cubicBezTo>
                    <a:pt x="1318817" y="0"/>
                    <a:pt x="1409792" y="94965"/>
                    <a:pt x="1409792" y="212110"/>
                  </a:cubicBezTo>
                  <a:cubicBezTo>
                    <a:pt x="1409792" y="329255"/>
                    <a:pt x="1318817" y="424219"/>
                    <a:pt x="1206592" y="424219"/>
                  </a:cubicBezTo>
                  <a:lnTo>
                    <a:pt x="203200" y="424219"/>
                  </a:lnTo>
                  <a:cubicBezTo>
                    <a:pt x="90976" y="424219"/>
                    <a:pt x="0" y="329255"/>
                    <a:pt x="0" y="212110"/>
                  </a:cubicBezTo>
                  <a:cubicBezTo>
                    <a:pt x="0" y="949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409792" cy="462319"/>
            </a:xfrm>
            <a:prstGeom prst="rect">
              <a:avLst/>
            </a:prstGeom>
          </p:spPr>
          <p:txBody>
            <a:bodyPr anchor="ctr" rtlCol="false" tIns="37967" lIns="37967" bIns="37967" rIns="37967"/>
            <a:lstStyle/>
            <a:p>
              <a:pPr algn="ctr">
                <a:lnSpc>
                  <a:spcPts val="1255"/>
                </a:lnSpc>
                <a:spcBef>
                  <a:spcPct val="0"/>
                </a:spcBef>
              </a:pPr>
              <a:r>
                <a:rPr lang="en-US" sz="896">
                  <a:solidFill>
                    <a:srgbClr val="000000"/>
                  </a:solidFill>
                  <a:latin typeface="Arial"/>
                </a:rPr>
                <a:t>trimitere la investigatii paraclinice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184945" y="5620919"/>
            <a:ext cx="1189864" cy="377008"/>
            <a:chOff x="0" y="0"/>
            <a:chExt cx="1338868" cy="4242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38868" cy="424219"/>
            </a:xfrm>
            <a:custGeom>
              <a:avLst/>
              <a:gdLst/>
              <a:ahLst/>
              <a:cxnLst/>
              <a:rect r="r" b="b" t="t" l="l"/>
              <a:pathLst>
                <a:path h="424219" w="1338868">
                  <a:moveTo>
                    <a:pt x="1135668" y="0"/>
                  </a:moveTo>
                  <a:cubicBezTo>
                    <a:pt x="1247892" y="0"/>
                    <a:pt x="1338868" y="94965"/>
                    <a:pt x="1338868" y="212110"/>
                  </a:cubicBezTo>
                  <a:cubicBezTo>
                    <a:pt x="1338868" y="329255"/>
                    <a:pt x="1247892" y="424219"/>
                    <a:pt x="1135668" y="424219"/>
                  </a:cubicBezTo>
                  <a:lnTo>
                    <a:pt x="203200" y="424219"/>
                  </a:lnTo>
                  <a:cubicBezTo>
                    <a:pt x="90976" y="424219"/>
                    <a:pt x="0" y="329255"/>
                    <a:pt x="0" y="212110"/>
                  </a:cubicBezTo>
                  <a:cubicBezTo>
                    <a:pt x="0" y="949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338868" cy="462319"/>
            </a:xfrm>
            <a:prstGeom prst="rect">
              <a:avLst/>
            </a:prstGeom>
          </p:spPr>
          <p:txBody>
            <a:bodyPr anchor="ctr" rtlCol="false" tIns="37967" lIns="37967" bIns="37967" rIns="37967"/>
            <a:lstStyle/>
            <a:p>
              <a:pPr algn="ctr">
                <a:lnSpc>
                  <a:spcPts val="1255"/>
                </a:lnSpc>
                <a:spcBef>
                  <a:spcPct val="0"/>
                </a:spcBef>
              </a:pPr>
              <a:r>
                <a:rPr lang="en-US" sz="896">
                  <a:solidFill>
                    <a:srgbClr val="000000"/>
                  </a:solidFill>
                  <a:latin typeface="Arial"/>
                </a:rPr>
                <a:t>trimitere la investigatii intraoperatoare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1052137" y="5779836"/>
            <a:ext cx="165752" cy="197912"/>
          </a:xfrm>
          <a:custGeom>
            <a:avLst/>
            <a:gdLst/>
            <a:ahLst/>
            <a:cxnLst/>
            <a:rect r="r" b="b" t="t" l="l"/>
            <a:pathLst>
              <a:path h="197912" w="165752">
                <a:moveTo>
                  <a:pt x="0" y="0"/>
                </a:moveTo>
                <a:lnTo>
                  <a:pt x="165752" y="0"/>
                </a:lnTo>
                <a:lnTo>
                  <a:pt x="165752" y="197912"/>
                </a:lnTo>
                <a:lnTo>
                  <a:pt x="0" y="197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982149" y="5770702"/>
            <a:ext cx="202294" cy="186111"/>
          </a:xfrm>
          <a:custGeom>
            <a:avLst/>
            <a:gdLst/>
            <a:ahLst/>
            <a:cxnLst/>
            <a:rect r="r" b="b" t="t" l="l"/>
            <a:pathLst>
              <a:path h="186111" w="202294">
                <a:moveTo>
                  <a:pt x="0" y="0"/>
                </a:moveTo>
                <a:lnTo>
                  <a:pt x="202295" y="0"/>
                </a:lnTo>
                <a:lnTo>
                  <a:pt x="202295" y="186110"/>
                </a:lnTo>
                <a:lnTo>
                  <a:pt x="0" y="1861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674571" y="5809423"/>
            <a:ext cx="72372" cy="107416"/>
          </a:xfrm>
          <a:custGeom>
            <a:avLst/>
            <a:gdLst/>
            <a:ahLst/>
            <a:cxnLst/>
            <a:rect r="r" b="b" t="t" l="l"/>
            <a:pathLst>
              <a:path h="107416" w="72372">
                <a:moveTo>
                  <a:pt x="0" y="0"/>
                </a:moveTo>
                <a:lnTo>
                  <a:pt x="72372" y="0"/>
                </a:lnTo>
                <a:lnTo>
                  <a:pt x="72372" y="107416"/>
                </a:lnTo>
                <a:lnTo>
                  <a:pt x="0" y="1074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534883" y="5768308"/>
            <a:ext cx="229184" cy="188504"/>
          </a:xfrm>
          <a:custGeom>
            <a:avLst/>
            <a:gdLst/>
            <a:ahLst/>
            <a:cxnLst/>
            <a:rect r="r" b="b" t="t" l="l"/>
            <a:pathLst>
              <a:path h="188504" w="229184">
                <a:moveTo>
                  <a:pt x="0" y="0"/>
                </a:moveTo>
                <a:lnTo>
                  <a:pt x="229184" y="0"/>
                </a:lnTo>
                <a:lnTo>
                  <a:pt x="229184" y="188504"/>
                </a:lnTo>
                <a:lnTo>
                  <a:pt x="0" y="1885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5396580" y="5809423"/>
            <a:ext cx="266593" cy="163621"/>
          </a:xfrm>
          <a:custGeom>
            <a:avLst/>
            <a:gdLst/>
            <a:ahLst/>
            <a:cxnLst/>
            <a:rect r="r" b="b" t="t" l="l"/>
            <a:pathLst>
              <a:path h="163621" w="266593">
                <a:moveTo>
                  <a:pt x="0" y="0"/>
                </a:moveTo>
                <a:lnTo>
                  <a:pt x="266592" y="0"/>
                </a:lnTo>
                <a:lnTo>
                  <a:pt x="266592" y="163621"/>
                </a:lnTo>
                <a:lnTo>
                  <a:pt x="0" y="16362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4371483" y="5784540"/>
            <a:ext cx="34959" cy="188504"/>
          </a:xfrm>
          <a:custGeom>
            <a:avLst/>
            <a:gdLst/>
            <a:ahLst/>
            <a:cxnLst/>
            <a:rect r="r" b="b" t="t" l="l"/>
            <a:pathLst>
              <a:path h="188504" w="34959">
                <a:moveTo>
                  <a:pt x="0" y="0"/>
                </a:moveTo>
                <a:lnTo>
                  <a:pt x="34959" y="0"/>
                </a:lnTo>
                <a:lnTo>
                  <a:pt x="34959" y="188504"/>
                </a:lnTo>
                <a:lnTo>
                  <a:pt x="0" y="18850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3232488" y="5768612"/>
            <a:ext cx="101736" cy="189037"/>
          </a:xfrm>
          <a:custGeom>
            <a:avLst/>
            <a:gdLst/>
            <a:ahLst/>
            <a:cxnLst/>
            <a:rect r="r" b="b" t="t" l="l"/>
            <a:pathLst>
              <a:path h="189037" w="101736">
                <a:moveTo>
                  <a:pt x="0" y="0"/>
                </a:moveTo>
                <a:lnTo>
                  <a:pt x="101736" y="0"/>
                </a:lnTo>
                <a:lnTo>
                  <a:pt x="101736" y="189037"/>
                </a:lnTo>
                <a:lnTo>
                  <a:pt x="0" y="18903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1688514" y="4013715"/>
            <a:ext cx="381874" cy="455598"/>
          </a:xfrm>
          <a:custGeom>
            <a:avLst/>
            <a:gdLst/>
            <a:ahLst/>
            <a:cxnLst/>
            <a:rect r="r" b="b" t="t" l="l"/>
            <a:pathLst>
              <a:path h="455598" w="381874">
                <a:moveTo>
                  <a:pt x="0" y="0"/>
                </a:moveTo>
                <a:lnTo>
                  <a:pt x="381874" y="0"/>
                </a:lnTo>
                <a:lnTo>
                  <a:pt x="381874" y="455599"/>
                </a:lnTo>
                <a:lnTo>
                  <a:pt x="0" y="45559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13834284" y="5593592"/>
            <a:ext cx="816529" cy="347963"/>
            <a:chOff x="0" y="0"/>
            <a:chExt cx="918781" cy="39153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918781" cy="391538"/>
            </a:xfrm>
            <a:custGeom>
              <a:avLst/>
              <a:gdLst/>
              <a:ahLst/>
              <a:cxnLst/>
              <a:rect r="r" b="b" t="t" l="l"/>
              <a:pathLst>
                <a:path h="391538" w="918781">
                  <a:moveTo>
                    <a:pt x="715581" y="0"/>
                  </a:moveTo>
                  <a:cubicBezTo>
                    <a:pt x="827805" y="0"/>
                    <a:pt x="918781" y="87649"/>
                    <a:pt x="918781" y="195769"/>
                  </a:cubicBezTo>
                  <a:cubicBezTo>
                    <a:pt x="918781" y="303889"/>
                    <a:pt x="827805" y="391538"/>
                    <a:pt x="715581" y="391538"/>
                  </a:cubicBezTo>
                  <a:lnTo>
                    <a:pt x="203200" y="391538"/>
                  </a:lnTo>
                  <a:cubicBezTo>
                    <a:pt x="90976" y="391538"/>
                    <a:pt x="0" y="303889"/>
                    <a:pt x="0" y="195769"/>
                  </a:cubicBezTo>
                  <a:cubicBezTo>
                    <a:pt x="0" y="8764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918781" cy="429638"/>
            </a:xfrm>
            <a:prstGeom prst="rect">
              <a:avLst/>
            </a:prstGeom>
          </p:spPr>
          <p:txBody>
            <a:bodyPr anchor="ctr" rtlCol="false" tIns="37967" lIns="37967" bIns="37967" rIns="37967"/>
            <a:lstStyle/>
            <a:p>
              <a:pPr algn="ctr">
                <a:lnSpc>
                  <a:spcPts val="1150"/>
                </a:lnSpc>
                <a:spcBef>
                  <a:spcPct val="0"/>
                </a:spcBef>
              </a:pPr>
              <a:r>
                <a:rPr lang="en-US" sz="822">
                  <a:solidFill>
                    <a:srgbClr val="000000"/>
                  </a:solidFill>
                  <a:latin typeface="Arial"/>
                </a:rPr>
                <a:t>programari online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2794950" y="5596720"/>
            <a:ext cx="1039334" cy="347963"/>
            <a:chOff x="0" y="0"/>
            <a:chExt cx="1169487" cy="391538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69487" cy="391538"/>
            </a:xfrm>
            <a:custGeom>
              <a:avLst/>
              <a:gdLst/>
              <a:ahLst/>
              <a:cxnLst/>
              <a:rect r="r" b="b" t="t" l="l"/>
              <a:pathLst>
                <a:path h="391538" w="1169487">
                  <a:moveTo>
                    <a:pt x="966287" y="0"/>
                  </a:moveTo>
                  <a:cubicBezTo>
                    <a:pt x="1078511" y="0"/>
                    <a:pt x="1169487" y="87649"/>
                    <a:pt x="1169487" y="195769"/>
                  </a:cubicBezTo>
                  <a:cubicBezTo>
                    <a:pt x="1169487" y="303889"/>
                    <a:pt x="1078511" y="391538"/>
                    <a:pt x="966287" y="391538"/>
                  </a:cubicBezTo>
                  <a:lnTo>
                    <a:pt x="203200" y="391538"/>
                  </a:lnTo>
                  <a:cubicBezTo>
                    <a:pt x="90976" y="391538"/>
                    <a:pt x="0" y="303889"/>
                    <a:pt x="0" y="195769"/>
                  </a:cubicBezTo>
                  <a:cubicBezTo>
                    <a:pt x="0" y="8764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1169487" cy="429638"/>
            </a:xfrm>
            <a:prstGeom prst="rect">
              <a:avLst/>
            </a:prstGeom>
          </p:spPr>
          <p:txBody>
            <a:bodyPr anchor="ctr" rtlCol="false" tIns="37967" lIns="37967" bIns="37967" rIns="37967"/>
            <a:lstStyle/>
            <a:p>
              <a:pPr algn="ctr">
                <a:lnSpc>
                  <a:spcPts val="1150"/>
                </a:lnSpc>
                <a:spcBef>
                  <a:spcPct val="0"/>
                </a:spcBef>
              </a:pPr>
              <a:r>
                <a:rPr lang="en-US" sz="822">
                  <a:solidFill>
                    <a:srgbClr val="000000"/>
                  </a:solidFill>
                  <a:latin typeface="Arial"/>
                </a:rPr>
                <a:t>acces la dosare medicale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1345825" y="5596720"/>
            <a:ext cx="1449125" cy="347963"/>
            <a:chOff x="0" y="0"/>
            <a:chExt cx="1630596" cy="391538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1630596" cy="391538"/>
            </a:xfrm>
            <a:custGeom>
              <a:avLst/>
              <a:gdLst/>
              <a:ahLst/>
              <a:cxnLst/>
              <a:rect r="r" b="b" t="t" l="l"/>
              <a:pathLst>
                <a:path h="391538" w="1630596">
                  <a:moveTo>
                    <a:pt x="1427396" y="0"/>
                  </a:moveTo>
                  <a:cubicBezTo>
                    <a:pt x="1539620" y="0"/>
                    <a:pt x="1630596" y="87649"/>
                    <a:pt x="1630596" y="195769"/>
                  </a:cubicBezTo>
                  <a:cubicBezTo>
                    <a:pt x="1630596" y="303889"/>
                    <a:pt x="1539620" y="391538"/>
                    <a:pt x="1427396" y="391538"/>
                  </a:cubicBezTo>
                  <a:lnTo>
                    <a:pt x="203200" y="391538"/>
                  </a:lnTo>
                  <a:cubicBezTo>
                    <a:pt x="90976" y="391538"/>
                    <a:pt x="0" y="303889"/>
                    <a:pt x="0" y="195769"/>
                  </a:cubicBezTo>
                  <a:cubicBezTo>
                    <a:pt x="0" y="8764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1630596" cy="429638"/>
            </a:xfrm>
            <a:prstGeom prst="rect">
              <a:avLst/>
            </a:prstGeom>
          </p:spPr>
          <p:txBody>
            <a:bodyPr anchor="ctr" rtlCol="false" tIns="37967" lIns="37967" bIns="37967" rIns="37967"/>
            <a:lstStyle/>
            <a:p>
              <a:pPr algn="ctr">
                <a:lnSpc>
                  <a:spcPts val="1150"/>
                </a:lnSpc>
                <a:spcBef>
                  <a:spcPct val="0"/>
                </a:spcBef>
              </a:pPr>
              <a:r>
                <a:rPr lang="en-US" sz="822">
                  <a:solidFill>
                    <a:srgbClr val="000000"/>
                  </a:solidFill>
                  <a:latin typeface="Arial"/>
                </a:rPr>
                <a:t>transmiterea rezultatelor de la investigatiile clinice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9828173" y="5596720"/>
            <a:ext cx="1542148" cy="347963"/>
            <a:chOff x="0" y="0"/>
            <a:chExt cx="1735268" cy="39153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1735268" cy="391538"/>
            </a:xfrm>
            <a:custGeom>
              <a:avLst/>
              <a:gdLst/>
              <a:ahLst/>
              <a:cxnLst/>
              <a:rect r="r" b="b" t="t" l="l"/>
              <a:pathLst>
                <a:path h="391538" w="1735268">
                  <a:moveTo>
                    <a:pt x="1532068" y="0"/>
                  </a:moveTo>
                  <a:cubicBezTo>
                    <a:pt x="1644292" y="0"/>
                    <a:pt x="1735268" y="87649"/>
                    <a:pt x="1735268" y="195769"/>
                  </a:cubicBezTo>
                  <a:cubicBezTo>
                    <a:pt x="1735268" y="303889"/>
                    <a:pt x="1644292" y="391538"/>
                    <a:pt x="1532068" y="391538"/>
                  </a:cubicBezTo>
                  <a:lnTo>
                    <a:pt x="203200" y="391538"/>
                  </a:lnTo>
                  <a:cubicBezTo>
                    <a:pt x="90976" y="391538"/>
                    <a:pt x="0" y="303889"/>
                    <a:pt x="0" y="195769"/>
                  </a:cubicBezTo>
                  <a:cubicBezTo>
                    <a:pt x="0" y="8764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1735268" cy="429638"/>
            </a:xfrm>
            <a:prstGeom prst="rect">
              <a:avLst/>
            </a:prstGeom>
          </p:spPr>
          <p:txBody>
            <a:bodyPr anchor="ctr" rtlCol="false" tIns="37967" lIns="37967" bIns="37967" rIns="37967"/>
            <a:lstStyle/>
            <a:p>
              <a:pPr>
                <a:lnSpc>
                  <a:spcPts val="1150"/>
                </a:lnSpc>
                <a:spcBef>
                  <a:spcPct val="0"/>
                </a:spcBef>
              </a:pPr>
              <a:r>
                <a:rPr lang="en-US" sz="822">
                  <a:solidFill>
                    <a:srgbClr val="000000"/>
                  </a:solidFill>
                  <a:latin typeface="Arial"/>
                </a:rPr>
                <a:t>  transmiterea rezultatelor de la investigatiile paraclinice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8254223" y="5641596"/>
            <a:ext cx="1643759" cy="347963"/>
            <a:chOff x="0" y="0"/>
            <a:chExt cx="1849603" cy="391538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1849603" cy="391538"/>
            </a:xfrm>
            <a:custGeom>
              <a:avLst/>
              <a:gdLst/>
              <a:ahLst/>
              <a:cxnLst/>
              <a:rect r="r" b="b" t="t" l="l"/>
              <a:pathLst>
                <a:path h="391538" w="1849603">
                  <a:moveTo>
                    <a:pt x="1646403" y="0"/>
                  </a:moveTo>
                  <a:cubicBezTo>
                    <a:pt x="1758627" y="0"/>
                    <a:pt x="1849603" y="87649"/>
                    <a:pt x="1849603" y="195769"/>
                  </a:cubicBezTo>
                  <a:cubicBezTo>
                    <a:pt x="1849603" y="303889"/>
                    <a:pt x="1758627" y="391538"/>
                    <a:pt x="1646403" y="391538"/>
                  </a:cubicBezTo>
                  <a:lnTo>
                    <a:pt x="203200" y="391538"/>
                  </a:lnTo>
                  <a:cubicBezTo>
                    <a:pt x="90976" y="391538"/>
                    <a:pt x="0" y="303889"/>
                    <a:pt x="0" y="195769"/>
                  </a:cubicBezTo>
                  <a:cubicBezTo>
                    <a:pt x="0" y="8764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48" id="48"/>
            <p:cNvSpPr txBox="true"/>
            <p:nvPr/>
          </p:nvSpPr>
          <p:spPr>
            <a:xfrm>
              <a:off x="0" y="-38100"/>
              <a:ext cx="1849603" cy="429638"/>
            </a:xfrm>
            <a:prstGeom prst="rect">
              <a:avLst/>
            </a:prstGeom>
          </p:spPr>
          <p:txBody>
            <a:bodyPr anchor="ctr" rtlCol="false" tIns="37967" lIns="37967" bIns="37967" rIns="37967"/>
            <a:lstStyle/>
            <a:p>
              <a:pPr>
                <a:lnSpc>
                  <a:spcPts val="1150"/>
                </a:lnSpc>
                <a:spcBef>
                  <a:spcPct val="0"/>
                </a:spcBef>
              </a:pPr>
              <a:r>
                <a:rPr lang="en-US" sz="822">
                  <a:solidFill>
                    <a:srgbClr val="000000"/>
                  </a:solidFill>
                  <a:latin typeface="Arial"/>
                </a:rPr>
                <a:t>       transmiterea rezultatelor de la investigatiile intraoperatorii</a:t>
              </a:r>
            </a:p>
          </p:txBody>
        </p:sp>
      </p:grpSp>
      <p:sp>
        <p:nvSpPr>
          <p:cNvPr name="AutoShape 49" id="49"/>
          <p:cNvSpPr/>
          <p:nvPr/>
        </p:nvSpPr>
        <p:spPr>
          <a:xfrm>
            <a:off x="11879451" y="4469314"/>
            <a:ext cx="2363098" cy="112427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0" id="50"/>
          <p:cNvSpPr/>
          <p:nvPr/>
        </p:nvSpPr>
        <p:spPr>
          <a:xfrm>
            <a:off x="11879451" y="4469314"/>
            <a:ext cx="1435167" cy="112740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1" id="51"/>
          <p:cNvSpPr/>
          <p:nvPr/>
        </p:nvSpPr>
        <p:spPr>
          <a:xfrm>
            <a:off x="11879451" y="4469314"/>
            <a:ext cx="190937" cy="112740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2" id="52"/>
          <p:cNvSpPr/>
          <p:nvPr/>
        </p:nvSpPr>
        <p:spPr>
          <a:xfrm flipH="true">
            <a:off x="10599247" y="4469314"/>
            <a:ext cx="1280203" cy="112740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3" id="53"/>
          <p:cNvSpPr/>
          <p:nvPr/>
        </p:nvSpPr>
        <p:spPr>
          <a:xfrm flipH="true">
            <a:off x="9076102" y="4469314"/>
            <a:ext cx="2803349" cy="117228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54" id="54"/>
          <p:cNvSpPr/>
          <p:nvPr/>
        </p:nvSpPr>
        <p:spPr>
          <a:xfrm flipH="false" flipV="false" rot="0">
            <a:off x="14394646" y="5767574"/>
            <a:ext cx="135597" cy="135597"/>
          </a:xfrm>
          <a:custGeom>
            <a:avLst/>
            <a:gdLst/>
            <a:ahLst/>
            <a:cxnLst/>
            <a:rect r="r" b="b" t="t" l="l"/>
            <a:pathLst>
              <a:path h="135597" w="135597">
                <a:moveTo>
                  <a:pt x="0" y="0"/>
                </a:moveTo>
                <a:lnTo>
                  <a:pt x="135597" y="0"/>
                </a:lnTo>
                <a:lnTo>
                  <a:pt x="135597" y="135597"/>
                </a:lnTo>
                <a:lnTo>
                  <a:pt x="0" y="13559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5" id="55"/>
          <p:cNvSpPr/>
          <p:nvPr/>
        </p:nvSpPr>
        <p:spPr>
          <a:xfrm flipH="false" flipV="false" rot="0">
            <a:off x="13597349" y="5732609"/>
            <a:ext cx="182983" cy="181652"/>
          </a:xfrm>
          <a:custGeom>
            <a:avLst/>
            <a:gdLst/>
            <a:ahLst/>
            <a:cxnLst/>
            <a:rect r="r" b="b" t="t" l="l"/>
            <a:pathLst>
              <a:path h="181652" w="182983">
                <a:moveTo>
                  <a:pt x="0" y="0"/>
                </a:moveTo>
                <a:lnTo>
                  <a:pt x="182983" y="0"/>
                </a:lnTo>
                <a:lnTo>
                  <a:pt x="182983" y="181652"/>
                </a:lnTo>
                <a:lnTo>
                  <a:pt x="0" y="181652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6" id="56"/>
          <p:cNvSpPr/>
          <p:nvPr/>
        </p:nvSpPr>
        <p:spPr>
          <a:xfrm flipH="false" flipV="false" rot="0">
            <a:off x="12545219" y="5743219"/>
            <a:ext cx="163203" cy="173620"/>
          </a:xfrm>
          <a:custGeom>
            <a:avLst/>
            <a:gdLst/>
            <a:ahLst/>
            <a:cxnLst/>
            <a:rect r="r" b="b" t="t" l="l"/>
            <a:pathLst>
              <a:path h="173620" w="163203">
                <a:moveTo>
                  <a:pt x="0" y="0"/>
                </a:moveTo>
                <a:lnTo>
                  <a:pt x="163203" y="0"/>
                </a:lnTo>
                <a:lnTo>
                  <a:pt x="163203" y="173620"/>
                </a:lnTo>
                <a:lnTo>
                  <a:pt x="0" y="17362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7" id="57"/>
          <p:cNvSpPr/>
          <p:nvPr/>
        </p:nvSpPr>
        <p:spPr>
          <a:xfrm flipH="false" flipV="false" rot="0">
            <a:off x="10977659" y="5750002"/>
            <a:ext cx="165792" cy="176375"/>
          </a:xfrm>
          <a:custGeom>
            <a:avLst/>
            <a:gdLst/>
            <a:ahLst/>
            <a:cxnLst/>
            <a:rect r="r" b="b" t="t" l="l"/>
            <a:pathLst>
              <a:path h="176375" w="165792">
                <a:moveTo>
                  <a:pt x="0" y="0"/>
                </a:moveTo>
                <a:lnTo>
                  <a:pt x="165792" y="0"/>
                </a:lnTo>
                <a:lnTo>
                  <a:pt x="165792" y="176375"/>
                </a:lnTo>
                <a:lnTo>
                  <a:pt x="0" y="17637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8" id="58"/>
          <p:cNvSpPr/>
          <p:nvPr/>
        </p:nvSpPr>
        <p:spPr>
          <a:xfrm flipH="false" flipV="false" rot="0">
            <a:off x="9530248" y="5767574"/>
            <a:ext cx="132757" cy="141231"/>
          </a:xfrm>
          <a:custGeom>
            <a:avLst/>
            <a:gdLst/>
            <a:ahLst/>
            <a:cxnLst/>
            <a:rect r="r" b="b" t="t" l="l"/>
            <a:pathLst>
              <a:path h="141231" w="132757">
                <a:moveTo>
                  <a:pt x="0" y="0"/>
                </a:moveTo>
                <a:lnTo>
                  <a:pt x="132757" y="0"/>
                </a:lnTo>
                <a:lnTo>
                  <a:pt x="132757" y="141231"/>
                </a:lnTo>
                <a:lnTo>
                  <a:pt x="0" y="141231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9" id="59"/>
          <p:cNvSpPr/>
          <p:nvPr/>
        </p:nvSpPr>
        <p:spPr>
          <a:xfrm flipH="false" flipV="false" rot="0">
            <a:off x="11685851" y="1028700"/>
            <a:ext cx="683397" cy="493072"/>
          </a:xfrm>
          <a:custGeom>
            <a:avLst/>
            <a:gdLst/>
            <a:ahLst/>
            <a:cxnLst/>
            <a:rect r="r" b="b" t="t" l="l"/>
            <a:pathLst>
              <a:path h="493072" w="683397">
                <a:moveTo>
                  <a:pt x="0" y="0"/>
                </a:moveTo>
                <a:lnTo>
                  <a:pt x="683398" y="0"/>
                </a:lnTo>
                <a:lnTo>
                  <a:pt x="683398" y="493072"/>
                </a:lnTo>
                <a:lnTo>
                  <a:pt x="0" y="493072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0" id="60"/>
          <p:cNvGrpSpPr/>
          <p:nvPr/>
        </p:nvGrpSpPr>
        <p:grpSpPr>
          <a:xfrm rot="0">
            <a:off x="12748825" y="2502835"/>
            <a:ext cx="987219" cy="377008"/>
            <a:chOff x="0" y="0"/>
            <a:chExt cx="1110846" cy="424219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1110846" cy="424219"/>
            </a:xfrm>
            <a:custGeom>
              <a:avLst/>
              <a:gdLst/>
              <a:ahLst/>
              <a:cxnLst/>
              <a:rect r="r" b="b" t="t" l="l"/>
              <a:pathLst>
                <a:path h="424219" w="1110846">
                  <a:moveTo>
                    <a:pt x="907646" y="0"/>
                  </a:moveTo>
                  <a:cubicBezTo>
                    <a:pt x="1019870" y="0"/>
                    <a:pt x="1110846" y="94965"/>
                    <a:pt x="1110846" y="212110"/>
                  </a:cubicBezTo>
                  <a:cubicBezTo>
                    <a:pt x="1110846" y="329255"/>
                    <a:pt x="1019870" y="424219"/>
                    <a:pt x="907646" y="424219"/>
                  </a:cubicBezTo>
                  <a:lnTo>
                    <a:pt x="203200" y="424219"/>
                  </a:lnTo>
                  <a:cubicBezTo>
                    <a:pt x="90976" y="424219"/>
                    <a:pt x="0" y="329255"/>
                    <a:pt x="0" y="212110"/>
                  </a:cubicBezTo>
                  <a:cubicBezTo>
                    <a:pt x="0" y="949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2" id="62"/>
            <p:cNvSpPr txBox="true"/>
            <p:nvPr/>
          </p:nvSpPr>
          <p:spPr>
            <a:xfrm>
              <a:off x="0" y="-38100"/>
              <a:ext cx="1110846" cy="462319"/>
            </a:xfrm>
            <a:prstGeom prst="rect">
              <a:avLst/>
            </a:prstGeom>
          </p:spPr>
          <p:txBody>
            <a:bodyPr anchor="ctr" rtlCol="false" tIns="37967" lIns="37967" bIns="37967" rIns="37967"/>
            <a:lstStyle/>
            <a:p>
              <a:pPr algn="ctr">
                <a:lnSpc>
                  <a:spcPts val="1255"/>
                </a:lnSpc>
                <a:spcBef>
                  <a:spcPct val="0"/>
                </a:spcBef>
              </a:pPr>
              <a:r>
                <a:rPr lang="en-US" sz="896">
                  <a:solidFill>
                    <a:srgbClr val="000000"/>
                  </a:solidFill>
                  <a:latin typeface="Arial"/>
                </a:rPr>
                <a:t>monitorizarea activitatii</a:t>
              </a: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1878649" y="2508951"/>
            <a:ext cx="882722" cy="377008"/>
            <a:chOff x="0" y="0"/>
            <a:chExt cx="993263" cy="424219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993263" cy="424219"/>
            </a:xfrm>
            <a:custGeom>
              <a:avLst/>
              <a:gdLst/>
              <a:ahLst/>
              <a:cxnLst/>
              <a:rect r="r" b="b" t="t" l="l"/>
              <a:pathLst>
                <a:path h="424219" w="993263">
                  <a:moveTo>
                    <a:pt x="790063" y="0"/>
                  </a:moveTo>
                  <a:cubicBezTo>
                    <a:pt x="902287" y="0"/>
                    <a:pt x="993263" y="94965"/>
                    <a:pt x="993263" y="212110"/>
                  </a:cubicBezTo>
                  <a:cubicBezTo>
                    <a:pt x="993263" y="329255"/>
                    <a:pt x="902287" y="424219"/>
                    <a:pt x="790063" y="424219"/>
                  </a:cubicBezTo>
                  <a:lnTo>
                    <a:pt x="203200" y="424219"/>
                  </a:lnTo>
                  <a:cubicBezTo>
                    <a:pt x="90976" y="424219"/>
                    <a:pt x="0" y="329255"/>
                    <a:pt x="0" y="212110"/>
                  </a:cubicBezTo>
                  <a:cubicBezTo>
                    <a:pt x="0" y="949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5" id="65"/>
            <p:cNvSpPr txBox="true"/>
            <p:nvPr/>
          </p:nvSpPr>
          <p:spPr>
            <a:xfrm>
              <a:off x="0" y="-38100"/>
              <a:ext cx="993263" cy="462319"/>
            </a:xfrm>
            <a:prstGeom prst="rect">
              <a:avLst/>
            </a:prstGeom>
          </p:spPr>
          <p:txBody>
            <a:bodyPr anchor="ctr" rtlCol="false" tIns="37967" lIns="37967" bIns="37967" rIns="37967"/>
            <a:lstStyle/>
            <a:p>
              <a:pPr algn="ctr">
                <a:lnSpc>
                  <a:spcPts val="1255"/>
                </a:lnSpc>
                <a:spcBef>
                  <a:spcPct val="0"/>
                </a:spcBef>
              </a:pPr>
              <a:r>
                <a:rPr lang="en-US" sz="896">
                  <a:solidFill>
                    <a:srgbClr val="000000"/>
                  </a:solidFill>
                  <a:latin typeface="Arial"/>
                </a:rPr>
                <a:t>asistenta tehnica</a:t>
              </a:r>
            </a:p>
          </p:txBody>
        </p:sp>
      </p:grpSp>
      <p:grpSp>
        <p:nvGrpSpPr>
          <p:cNvPr name="Group 66" id="66"/>
          <p:cNvGrpSpPr/>
          <p:nvPr/>
        </p:nvGrpSpPr>
        <p:grpSpPr>
          <a:xfrm rot="0">
            <a:off x="10532618" y="2508951"/>
            <a:ext cx="1366795" cy="377008"/>
            <a:chOff x="0" y="0"/>
            <a:chExt cx="1537955" cy="424219"/>
          </a:xfrm>
        </p:grpSpPr>
        <p:sp>
          <p:nvSpPr>
            <p:cNvPr name="Freeform 67" id="67"/>
            <p:cNvSpPr/>
            <p:nvPr/>
          </p:nvSpPr>
          <p:spPr>
            <a:xfrm flipH="false" flipV="false" rot="0">
              <a:off x="0" y="0"/>
              <a:ext cx="1537955" cy="424219"/>
            </a:xfrm>
            <a:custGeom>
              <a:avLst/>
              <a:gdLst/>
              <a:ahLst/>
              <a:cxnLst/>
              <a:rect r="r" b="b" t="t" l="l"/>
              <a:pathLst>
                <a:path h="424219" w="1537955">
                  <a:moveTo>
                    <a:pt x="1334755" y="0"/>
                  </a:moveTo>
                  <a:cubicBezTo>
                    <a:pt x="1446980" y="0"/>
                    <a:pt x="1537955" y="94965"/>
                    <a:pt x="1537955" y="212110"/>
                  </a:cubicBezTo>
                  <a:cubicBezTo>
                    <a:pt x="1537955" y="329255"/>
                    <a:pt x="1446980" y="424219"/>
                    <a:pt x="1334755" y="424219"/>
                  </a:cubicBezTo>
                  <a:lnTo>
                    <a:pt x="203200" y="424219"/>
                  </a:lnTo>
                  <a:cubicBezTo>
                    <a:pt x="90976" y="424219"/>
                    <a:pt x="0" y="329255"/>
                    <a:pt x="0" y="212110"/>
                  </a:cubicBezTo>
                  <a:cubicBezTo>
                    <a:pt x="0" y="949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68" id="68"/>
            <p:cNvSpPr txBox="true"/>
            <p:nvPr/>
          </p:nvSpPr>
          <p:spPr>
            <a:xfrm>
              <a:off x="0" y="-38100"/>
              <a:ext cx="1537955" cy="462319"/>
            </a:xfrm>
            <a:prstGeom prst="rect">
              <a:avLst/>
            </a:prstGeom>
          </p:spPr>
          <p:txBody>
            <a:bodyPr anchor="ctr" rtlCol="false" tIns="37967" lIns="37967" bIns="37967" rIns="37967"/>
            <a:lstStyle/>
            <a:p>
              <a:pPr algn="just">
                <a:lnSpc>
                  <a:spcPts val="1255"/>
                </a:lnSpc>
                <a:spcBef>
                  <a:spcPct val="0"/>
                </a:spcBef>
              </a:pPr>
              <a:r>
                <a:rPr lang="en-US" sz="896">
                  <a:solidFill>
                    <a:srgbClr val="000000"/>
                  </a:solidFill>
                  <a:latin typeface="Arial"/>
                </a:rPr>
                <a:t>administrarea notificarilor si a actualizarilor</a:t>
              </a:r>
            </a:p>
          </p:txBody>
        </p:sp>
      </p:grpSp>
      <p:grpSp>
        <p:nvGrpSpPr>
          <p:cNvPr name="Group 69" id="69"/>
          <p:cNvGrpSpPr/>
          <p:nvPr/>
        </p:nvGrpSpPr>
        <p:grpSpPr>
          <a:xfrm rot="0">
            <a:off x="9346471" y="2508951"/>
            <a:ext cx="1212645" cy="377008"/>
            <a:chOff x="0" y="0"/>
            <a:chExt cx="1364502" cy="424219"/>
          </a:xfrm>
        </p:grpSpPr>
        <p:sp>
          <p:nvSpPr>
            <p:cNvPr name="Freeform 70" id="70"/>
            <p:cNvSpPr/>
            <p:nvPr/>
          </p:nvSpPr>
          <p:spPr>
            <a:xfrm flipH="false" flipV="false" rot="0">
              <a:off x="0" y="0"/>
              <a:ext cx="1364502" cy="424219"/>
            </a:xfrm>
            <a:custGeom>
              <a:avLst/>
              <a:gdLst/>
              <a:ahLst/>
              <a:cxnLst/>
              <a:rect r="r" b="b" t="t" l="l"/>
              <a:pathLst>
                <a:path h="424219" w="1364502">
                  <a:moveTo>
                    <a:pt x="1161302" y="0"/>
                  </a:moveTo>
                  <a:cubicBezTo>
                    <a:pt x="1273526" y="0"/>
                    <a:pt x="1364502" y="94965"/>
                    <a:pt x="1364502" y="212110"/>
                  </a:cubicBezTo>
                  <a:cubicBezTo>
                    <a:pt x="1364502" y="329255"/>
                    <a:pt x="1273526" y="424219"/>
                    <a:pt x="1161302" y="424219"/>
                  </a:cubicBezTo>
                  <a:lnTo>
                    <a:pt x="203200" y="424219"/>
                  </a:lnTo>
                  <a:cubicBezTo>
                    <a:pt x="90976" y="424219"/>
                    <a:pt x="0" y="329255"/>
                    <a:pt x="0" y="212110"/>
                  </a:cubicBezTo>
                  <a:cubicBezTo>
                    <a:pt x="0" y="949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1" id="71"/>
            <p:cNvSpPr txBox="true"/>
            <p:nvPr/>
          </p:nvSpPr>
          <p:spPr>
            <a:xfrm>
              <a:off x="0" y="-38100"/>
              <a:ext cx="1364502" cy="462319"/>
            </a:xfrm>
            <a:prstGeom prst="rect">
              <a:avLst/>
            </a:prstGeom>
          </p:spPr>
          <p:txBody>
            <a:bodyPr anchor="ctr" rtlCol="false" tIns="37967" lIns="37967" bIns="37967" rIns="37967"/>
            <a:lstStyle/>
            <a:p>
              <a:pPr algn="ctr">
                <a:lnSpc>
                  <a:spcPts val="1255"/>
                </a:lnSpc>
                <a:spcBef>
                  <a:spcPct val="0"/>
                </a:spcBef>
              </a:pPr>
              <a:r>
                <a:rPr lang="en-US" sz="896">
                  <a:solidFill>
                    <a:srgbClr val="000000"/>
                  </a:solidFill>
                  <a:latin typeface="Arial"/>
                </a:rPr>
                <a:t>gestionare datelor personale</a:t>
              </a:r>
            </a:p>
          </p:txBody>
        </p:sp>
      </p:grpSp>
      <p:grpSp>
        <p:nvGrpSpPr>
          <p:cNvPr name="Group 72" id="72"/>
          <p:cNvGrpSpPr/>
          <p:nvPr/>
        </p:nvGrpSpPr>
        <p:grpSpPr>
          <a:xfrm rot="0">
            <a:off x="8305192" y="2511949"/>
            <a:ext cx="1158392" cy="377008"/>
            <a:chOff x="0" y="0"/>
            <a:chExt cx="1337082" cy="435163"/>
          </a:xfrm>
        </p:grpSpPr>
        <p:sp>
          <p:nvSpPr>
            <p:cNvPr name="Freeform 73" id="73"/>
            <p:cNvSpPr/>
            <p:nvPr/>
          </p:nvSpPr>
          <p:spPr>
            <a:xfrm flipH="false" flipV="false" rot="0">
              <a:off x="0" y="0"/>
              <a:ext cx="1337082" cy="435163"/>
            </a:xfrm>
            <a:custGeom>
              <a:avLst/>
              <a:gdLst/>
              <a:ahLst/>
              <a:cxnLst/>
              <a:rect r="r" b="b" t="t" l="l"/>
              <a:pathLst>
                <a:path h="435163" w="1337082">
                  <a:moveTo>
                    <a:pt x="1133882" y="0"/>
                  </a:moveTo>
                  <a:cubicBezTo>
                    <a:pt x="1246106" y="0"/>
                    <a:pt x="1337082" y="97415"/>
                    <a:pt x="1337082" y="217582"/>
                  </a:cubicBezTo>
                  <a:cubicBezTo>
                    <a:pt x="1337082" y="337749"/>
                    <a:pt x="1246106" y="435163"/>
                    <a:pt x="1133882" y="435163"/>
                  </a:cubicBezTo>
                  <a:lnTo>
                    <a:pt x="203200" y="435163"/>
                  </a:lnTo>
                  <a:cubicBezTo>
                    <a:pt x="90976" y="435163"/>
                    <a:pt x="0" y="337749"/>
                    <a:pt x="0" y="217582"/>
                  </a:cubicBezTo>
                  <a:cubicBezTo>
                    <a:pt x="0" y="9741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4" id="74"/>
            <p:cNvSpPr txBox="true"/>
            <p:nvPr/>
          </p:nvSpPr>
          <p:spPr>
            <a:xfrm>
              <a:off x="0" y="-38100"/>
              <a:ext cx="1337082" cy="473263"/>
            </a:xfrm>
            <a:prstGeom prst="rect">
              <a:avLst/>
            </a:prstGeom>
          </p:spPr>
          <p:txBody>
            <a:bodyPr anchor="ctr" rtlCol="false" tIns="37967" lIns="37967" bIns="37967" rIns="37967"/>
            <a:lstStyle/>
            <a:p>
              <a:pPr algn="ctr">
                <a:lnSpc>
                  <a:spcPts val="1255"/>
                </a:lnSpc>
                <a:spcBef>
                  <a:spcPct val="0"/>
                </a:spcBef>
              </a:pPr>
              <a:r>
                <a:rPr lang="en-US" sz="896">
                  <a:solidFill>
                    <a:srgbClr val="000000"/>
                  </a:solidFill>
                  <a:latin typeface="Arial"/>
                </a:rPr>
                <a:t>configurarea sistemului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13716998" y="2508951"/>
            <a:ext cx="1354837" cy="370891"/>
            <a:chOff x="0" y="0"/>
            <a:chExt cx="1524501" cy="417337"/>
          </a:xfrm>
        </p:grpSpPr>
        <p:sp>
          <p:nvSpPr>
            <p:cNvPr name="Freeform 76" id="76"/>
            <p:cNvSpPr/>
            <p:nvPr/>
          </p:nvSpPr>
          <p:spPr>
            <a:xfrm flipH="false" flipV="false" rot="0">
              <a:off x="0" y="0"/>
              <a:ext cx="1524501" cy="417337"/>
            </a:xfrm>
            <a:custGeom>
              <a:avLst/>
              <a:gdLst/>
              <a:ahLst/>
              <a:cxnLst/>
              <a:rect r="r" b="b" t="t" l="l"/>
              <a:pathLst>
                <a:path h="417337" w="1524501">
                  <a:moveTo>
                    <a:pt x="1321301" y="0"/>
                  </a:moveTo>
                  <a:cubicBezTo>
                    <a:pt x="1433525" y="0"/>
                    <a:pt x="1524501" y="93424"/>
                    <a:pt x="1524501" y="208669"/>
                  </a:cubicBezTo>
                  <a:cubicBezTo>
                    <a:pt x="1524501" y="323913"/>
                    <a:pt x="1433525" y="417337"/>
                    <a:pt x="1321301" y="417337"/>
                  </a:cubicBezTo>
                  <a:lnTo>
                    <a:pt x="203200" y="417337"/>
                  </a:lnTo>
                  <a:cubicBezTo>
                    <a:pt x="90976" y="417337"/>
                    <a:pt x="0" y="323913"/>
                    <a:pt x="0" y="208669"/>
                  </a:cubicBezTo>
                  <a:cubicBezTo>
                    <a:pt x="0" y="934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77" id="77"/>
            <p:cNvSpPr txBox="true"/>
            <p:nvPr/>
          </p:nvSpPr>
          <p:spPr>
            <a:xfrm>
              <a:off x="0" y="-38100"/>
              <a:ext cx="1524501" cy="455437"/>
            </a:xfrm>
            <a:prstGeom prst="rect">
              <a:avLst/>
            </a:prstGeom>
          </p:spPr>
          <p:txBody>
            <a:bodyPr anchor="ctr" rtlCol="false" tIns="37967" lIns="37967" bIns="37967" rIns="37967"/>
            <a:lstStyle/>
            <a:p>
              <a:pPr algn="ctr">
                <a:lnSpc>
                  <a:spcPts val="1150"/>
                </a:lnSpc>
                <a:spcBef>
                  <a:spcPct val="0"/>
                </a:spcBef>
              </a:pPr>
              <a:r>
                <a:rPr lang="en-US" sz="822">
                  <a:solidFill>
                    <a:srgbClr val="000000"/>
                  </a:solidFill>
                  <a:latin typeface="Arial"/>
                </a:rPr>
                <a:t>  gestionare conturilor si a permisiunilor</a:t>
              </a:r>
            </a:p>
          </p:txBody>
        </p:sp>
      </p:grpSp>
      <p:sp>
        <p:nvSpPr>
          <p:cNvPr name="Freeform 78" id="78"/>
          <p:cNvSpPr/>
          <p:nvPr/>
        </p:nvSpPr>
        <p:spPr>
          <a:xfrm flipH="false" flipV="false" rot="0">
            <a:off x="14718428" y="2666795"/>
            <a:ext cx="218055" cy="198232"/>
          </a:xfrm>
          <a:custGeom>
            <a:avLst/>
            <a:gdLst/>
            <a:ahLst/>
            <a:cxnLst/>
            <a:rect r="r" b="b" t="t" l="l"/>
            <a:pathLst>
              <a:path h="198232" w="218055">
                <a:moveTo>
                  <a:pt x="0" y="0"/>
                </a:moveTo>
                <a:lnTo>
                  <a:pt x="218055" y="0"/>
                </a:lnTo>
                <a:lnTo>
                  <a:pt x="218055" y="198232"/>
                </a:lnTo>
                <a:lnTo>
                  <a:pt x="0" y="198232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9" id="79"/>
          <p:cNvSpPr/>
          <p:nvPr/>
        </p:nvSpPr>
        <p:spPr>
          <a:xfrm flipH="false" flipV="false" rot="0">
            <a:off x="13501494" y="2679516"/>
            <a:ext cx="172791" cy="172791"/>
          </a:xfrm>
          <a:custGeom>
            <a:avLst/>
            <a:gdLst/>
            <a:ahLst/>
            <a:cxnLst/>
            <a:rect r="r" b="b" t="t" l="l"/>
            <a:pathLst>
              <a:path h="172791" w="172791">
                <a:moveTo>
                  <a:pt x="0" y="0"/>
                </a:moveTo>
                <a:lnTo>
                  <a:pt x="172791" y="0"/>
                </a:lnTo>
                <a:lnTo>
                  <a:pt x="172791" y="172791"/>
                </a:lnTo>
                <a:lnTo>
                  <a:pt x="0" y="172791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0" id="80"/>
          <p:cNvSpPr/>
          <p:nvPr/>
        </p:nvSpPr>
        <p:spPr>
          <a:xfrm flipH="false" flipV="false" rot="0">
            <a:off x="12597048" y="2620241"/>
            <a:ext cx="151777" cy="168407"/>
          </a:xfrm>
          <a:custGeom>
            <a:avLst/>
            <a:gdLst/>
            <a:ahLst/>
            <a:cxnLst/>
            <a:rect r="r" b="b" t="t" l="l"/>
            <a:pathLst>
              <a:path h="168407" w="151777">
                <a:moveTo>
                  <a:pt x="0" y="0"/>
                </a:moveTo>
                <a:lnTo>
                  <a:pt x="151777" y="0"/>
                </a:lnTo>
                <a:lnTo>
                  <a:pt x="151777" y="168408"/>
                </a:lnTo>
                <a:lnTo>
                  <a:pt x="0" y="168408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1" id="81"/>
          <p:cNvSpPr/>
          <p:nvPr/>
        </p:nvSpPr>
        <p:spPr>
          <a:xfrm flipH="false" flipV="false" rot="0">
            <a:off x="11539650" y="2697455"/>
            <a:ext cx="182387" cy="182387"/>
          </a:xfrm>
          <a:custGeom>
            <a:avLst/>
            <a:gdLst/>
            <a:ahLst/>
            <a:cxnLst/>
            <a:rect r="r" b="b" t="t" l="l"/>
            <a:pathLst>
              <a:path h="182387" w="182387">
                <a:moveTo>
                  <a:pt x="0" y="0"/>
                </a:moveTo>
                <a:lnTo>
                  <a:pt x="182387" y="0"/>
                </a:lnTo>
                <a:lnTo>
                  <a:pt x="182387" y="182387"/>
                </a:lnTo>
                <a:lnTo>
                  <a:pt x="0" y="182387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2" id="82"/>
          <p:cNvSpPr/>
          <p:nvPr/>
        </p:nvSpPr>
        <p:spPr>
          <a:xfrm flipH="false" flipV="false" rot="0">
            <a:off x="10295418" y="2679516"/>
            <a:ext cx="195878" cy="192206"/>
          </a:xfrm>
          <a:custGeom>
            <a:avLst/>
            <a:gdLst/>
            <a:ahLst/>
            <a:cxnLst/>
            <a:rect r="r" b="b" t="t" l="l"/>
            <a:pathLst>
              <a:path h="192206" w="195878">
                <a:moveTo>
                  <a:pt x="0" y="0"/>
                </a:moveTo>
                <a:lnTo>
                  <a:pt x="195878" y="0"/>
                </a:lnTo>
                <a:lnTo>
                  <a:pt x="195878" y="192205"/>
                </a:lnTo>
                <a:lnTo>
                  <a:pt x="0" y="192205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3" id="83"/>
          <p:cNvSpPr/>
          <p:nvPr/>
        </p:nvSpPr>
        <p:spPr>
          <a:xfrm flipH="false" flipV="false" rot="0">
            <a:off x="9122284" y="2687370"/>
            <a:ext cx="224187" cy="176496"/>
          </a:xfrm>
          <a:custGeom>
            <a:avLst/>
            <a:gdLst/>
            <a:ahLst/>
            <a:cxnLst/>
            <a:rect r="r" b="b" t="t" l="l"/>
            <a:pathLst>
              <a:path h="176496" w="224187">
                <a:moveTo>
                  <a:pt x="0" y="0"/>
                </a:moveTo>
                <a:lnTo>
                  <a:pt x="224187" y="0"/>
                </a:lnTo>
                <a:lnTo>
                  <a:pt x="224187" y="176497"/>
                </a:lnTo>
                <a:lnTo>
                  <a:pt x="0" y="176497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84" id="84"/>
          <p:cNvSpPr/>
          <p:nvPr/>
        </p:nvSpPr>
        <p:spPr>
          <a:xfrm>
            <a:off x="12027550" y="1521772"/>
            <a:ext cx="2366866" cy="98717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5" id="85"/>
          <p:cNvSpPr/>
          <p:nvPr/>
        </p:nvSpPr>
        <p:spPr>
          <a:xfrm>
            <a:off x="12027550" y="1521772"/>
            <a:ext cx="1214884" cy="98106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6" id="86"/>
          <p:cNvSpPr/>
          <p:nvPr/>
        </p:nvSpPr>
        <p:spPr>
          <a:xfrm>
            <a:off x="12027550" y="1521772"/>
            <a:ext cx="292460" cy="98717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7" id="87"/>
          <p:cNvSpPr/>
          <p:nvPr/>
        </p:nvSpPr>
        <p:spPr>
          <a:xfrm flipH="true">
            <a:off x="11216016" y="1521772"/>
            <a:ext cx="811534" cy="98717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8" id="88"/>
          <p:cNvSpPr/>
          <p:nvPr/>
        </p:nvSpPr>
        <p:spPr>
          <a:xfrm flipH="true">
            <a:off x="9952794" y="1521772"/>
            <a:ext cx="2074756" cy="98717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89" id="89"/>
          <p:cNvSpPr/>
          <p:nvPr/>
        </p:nvSpPr>
        <p:spPr>
          <a:xfrm flipH="true">
            <a:off x="8884388" y="1521772"/>
            <a:ext cx="3143162" cy="99017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90" id="90"/>
          <p:cNvSpPr/>
          <p:nvPr/>
        </p:nvSpPr>
        <p:spPr>
          <a:xfrm flipH="false" flipV="false" rot="0">
            <a:off x="16152758" y="3151072"/>
            <a:ext cx="275016" cy="455598"/>
          </a:xfrm>
          <a:custGeom>
            <a:avLst/>
            <a:gdLst/>
            <a:ahLst/>
            <a:cxnLst/>
            <a:rect r="r" b="b" t="t" l="l"/>
            <a:pathLst>
              <a:path h="455598" w="275016">
                <a:moveTo>
                  <a:pt x="0" y="0"/>
                </a:moveTo>
                <a:lnTo>
                  <a:pt x="275016" y="0"/>
                </a:lnTo>
                <a:lnTo>
                  <a:pt x="275016" y="455599"/>
                </a:lnTo>
                <a:lnTo>
                  <a:pt x="0" y="455599"/>
                </a:lnTo>
                <a:lnTo>
                  <a:pt x="0" y="0"/>
                </a:lnTo>
                <a:close/>
              </a:path>
            </a:pathLst>
          </a:custGeom>
          <a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1" id="91"/>
          <p:cNvGrpSpPr/>
          <p:nvPr/>
        </p:nvGrpSpPr>
        <p:grpSpPr>
          <a:xfrm rot="0">
            <a:off x="17158078" y="5251991"/>
            <a:ext cx="1203064" cy="377008"/>
            <a:chOff x="0" y="0"/>
            <a:chExt cx="1353721" cy="424219"/>
          </a:xfrm>
        </p:grpSpPr>
        <p:sp>
          <p:nvSpPr>
            <p:cNvPr name="Freeform 92" id="92"/>
            <p:cNvSpPr/>
            <p:nvPr/>
          </p:nvSpPr>
          <p:spPr>
            <a:xfrm flipH="false" flipV="false" rot="0">
              <a:off x="0" y="0"/>
              <a:ext cx="1353721" cy="424219"/>
            </a:xfrm>
            <a:custGeom>
              <a:avLst/>
              <a:gdLst/>
              <a:ahLst/>
              <a:cxnLst/>
              <a:rect r="r" b="b" t="t" l="l"/>
              <a:pathLst>
                <a:path h="424219" w="1353721">
                  <a:moveTo>
                    <a:pt x="1150521" y="0"/>
                  </a:moveTo>
                  <a:cubicBezTo>
                    <a:pt x="1262745" y="0"/>
                    <a:pt x="1353721" y="94965"/>
                    <a:pt x="1353721" y="212110"/>
                  </a:cubicBezTo>
                  <a:cubicBezTo>
                    <a:pt x="1353721" y="329255"/>
                    <a:pt x="1262745" y="424219"/>
                    <a:pt x="1150521" y="424219"/>
                  </a:cubicBezTo>
                  <a:lnTo>
                    <a:pt x="203200" y="424219"/>
                  </a:lnTo>
                  <a:cubicBezTo>
                    <a:pt x="90976" y="424219"/>
                    <a:pt x="0" y="329255"/>
                    <a:pt x="0" y="212110"/>
                  </a:cubicBezTo>
                  <a:cubicBezTo>
                    <a:pt x="0" y="949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3" id="93"/>
            <p:cNvSpPr txBox="true"/>
            <p:nvPr/>
          </p:nvSpPr>
          <p:spPr>
            <a:xfrm>
              <a:off x="0" y="-38100"/>
              <a:ext cx="1353721" cy="462319"/>
            </a:xfrm>
            <a:prstGeom prst="rect">
              <a:avLst/>
            </a:prstGeom>
          </p:spPr>
          <p:txBody>
            <a:bodyPr anchor="ctr" rtlCol="false" tIns="37967" lIns="37967" bIns="37967" rIns="37967"/>
            <a:lstStyle/>
            <a:p>
              <a:pPr>
                <a:lnSpc>
                  <a:spcPts val="1255"/>
                </a:lnSpc>
                <a:spcBef>
                  <a:spcPct val="0"/>
                </a:spcBef>
              </a:pPr>
              <a:r>
                <a:rPr lang="en-US" sz="896">
                  <a:solidFill>
                    <a:srgbClr val="000000"/>
                  </a:solidFill>
                  <a:latin typeface="Arial"/>
                </a:rPr>
                <a:t>  gestioneaza si verifica programarile</a:t>
              </a: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16050594" y="5579070"/>
            <a:ext cx="1305441" cy="377008"/>
            <a:chOff x="0" y="0"/>
            <a:chExt cx="1468918" cy="424219"/>
          </a:xfrm>
        </p:grpSpPr>
        <p:sp>
          <p:nvSpPr>
            <p:cNvPr name="Freeform 95" id="95"/>
            <p:cNvSpPr/>
            <p:nvPr/>
          </p:nvSpPr>
          <p:spPr>
            <a:xfrm flipH="false" flipV="false" rot="0">
              <a:off x="0" y="0"/>
              <a:ext cx="1468918" cy="424219"/>
            </a:xfrm>
            <a:custGeom>
              <a:avLst/>
              <a:gdLst/>
              <a:ahLst/>
              <a:cxnLst/>
              <a:rect r="r" b="b" t="t" l="l"/>
              <a:pathLst>
                <a:path h="424219" w="1468918">
                  <a:moveTo>
                    <a:pt x="1265718" y="0"/>
                  </a:moveTo>
                  <a:cubicBezTo>
                    <a:pt x="1377942" y="0"/>
                    <a:pt x="1468918" y="94965"/>
                    <a:pt x="1468918" y="212110"/>
                  </a:cubicBezTo>
                  <a:cubicBezTo>
                    <a:pt x="1468918" y="329255"/>
                    <a:pt x="1377942" y="424219"/>
                    <a:pt x="1265718" y="424219"/>
                  </a:cubicBezTo>
                  <a:lnTo>
                    <a:pt x="203200" y="424219"/>
                  </a:lnTo>
                  <a:cubicBezTo>
                    <a:pt x="90976" y="424219"/>
                    <a:pt x="0" y="329255"/>
                    <a:pt x="0" y="212110"/>
                  </a:cubicBezTo>
                  <a:cubicBezTo>
                    <a:pt x="0" y="949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6" id="96"/>
            <p:cNvSpPr txBox="true"/>
            <p:nvPr/>
          </p:nvSpPr>
          <p:spPr>
            <a:xfrm>
              <a:off x="0" y="-38100"/>
              <a:ext cx="1468918" cy="462319"/>
            </a:xfrm>
            <a:prstGeom prst="rect">
              <a:avLst/>
            </a:prstGeom>
          </p:spPr>
          <p:txBody>
            <a:bodyPr anchor="ctr" rtlCol="false" tIns="37967" lIns="37967" bIns="37967" rIns="37967"/>
            <a:lstStyle/>
            <a:p>
              <a:pPr>
                <a:lnSpc>
                  <a:spcPts val="1255"/>
                </a:lnSpc>
                <a:spcBef>
                  <a:spcPct val="0"/>
                </a:spcBef>
              </a:pPr>
              <a:r>
                <a:rPr lang="en-US" sz="896">
                  <a:solidFill>
                    <a:srgbClr val="000000"/>
                  </a:solidFill>
                  <a:latin typeface="Arial"/>
                </a:rPr>
                <a:t> verifica pentru ce s-a inregistrat</a:t>
              </a: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14899968" y="5567676"/>
            <a:ext cx="1175873" cy="377008"/>
            <a:chOff x="0" y="0"/>
            <a:chExt cx="1323125" cy="424219"/>
          </a:xfrm>
        </p:grpSpPr>
        <p:sp>
          <p:nvSpPr>
            <p:cNvPr name="Freeform 98" id="98"/>
            <p:cNvSpPr/>
            <p:nvPr/>
          </p:nvSpPr>
          <p:spPr>
            <a:xfrm flipH="false" flipV="false" rot="0">
              <a:off x="0" y="0"/>
              <a:ext cx="1323125" cy="424219"/>
            </a:xfrm>
            <a:custGeom>
              <a:avLst/>
              <a:gdLst/>
              <a:ahLst/>
              <a:cxnLst/>
              <a:rect r="r" b="b" t="t" l="l"/>
              <a:pathLst>
                <a:path h="424219" w="1323125">
                  <a:moveTo>
                    <a:pt x="1119925" y="0"/>
                  </a:moveTo>
                  <a:cubicBezTo>
                    <a:pt x="1232150" y="0"/>
                    <a:pt x="1323125" y="94965"/>
                    <a:pt x="1323125" y="212110"/>
                  </a:cubicBezTo>
                  <a:cubicBezTo>
                    <a:pt x="1323125" y="329255"/>
                    <a:pt x="1232150" y="424219"/>
                    <a:pt x="1119925" y="424219"/>
                  </a:cubicBezTo>
                  <a:lnTo>
                    <a:pt x="203200" y="424219"/>
                  </a:lnTo>
                  <a:cubicBezTo>
                    <a:pt x="90976" y="424219"/>
                    <a:pt x="0" y="329255"/>
                    <a:pt x="0" y="212110"/>
                  </a:cubicBezTo>
                  <a:cubicBezTo>
                    <a:pt x="0" y="949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99" id="99"/>
            <p:cNvSpPr txBox="true"/>
            <p:nvPr/>
          </p:nvSpPr>
          <p:spPr>
            <a:xfrm>
              <a:off x="0" y="-38100"/>
              <a:ext cx="1323125" cy="462319"/>
            </a:xfrm>
            <a:prstGeom prst="rect">
              <a:avLst/>
            </a:prstGeom>
          </p:spPr>
          <p:txBody>
            <a:bodyPr anchor="ctr" rtlCol="false" tIns="37967" lIns="37967" bIns="37967" rIns="37967"/>
            <a:lstStyle/>
            <a:p>
              <a:pPr>
                <a:lnSpc>
                  <a:spcPts val="1255"/>
                </a:lnSpc>
                <a:spcBef>
                  <a:spcPct val="0"/>
                </a:spcBef>
              </a:pPr>
              <a:r>
                <a:rPr lang="en-US" sz="896">
                  <a:solidFill>
                    <a:srgbClr val="000000"/>
                  </a:solidFill>
                  <a:latin typeface="Arial"/>
                </a:rPr>
                <a:t>   face legatura cu medicul specialist</a:t>
              </a:r>
            </a:p>
          </p:txBody>
        </p:sp>
      </p:grpSp>
      <p:sp>
        <p:nvSpPr>
          <p:cNvPr name="AutoShape 100" id="100"/>
          <p:cNvSpPr/>
          <p:nvPr/>
        </p:nvSpPr>
        <p:spPr>
          <a:xfrm>
            <a:off x="16290266" y="3606671"/>
            <a:ext cx="1469345" cy="164532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1" id="101"/>
          <p:cNvSpPr/>
          <p:nvPr/>
        </p:nvSpPr>
        <p:spPr>
          <a:xfrm>
            <a:off x="16290266" y="3606671"/>
            <a:ext cx="413048" cy="197239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2" id="102"/>
          <p:cNvSpPr/>
          <p:nvPr/>
        </p:nvSpPr>
        <p:spPr>
          <a:xfrm flipH="true">
            <a:off x="15487905" y="3606671"/>
            <a:ext cx="802361" cy="196100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03" id="103"/>
          <p:cNvSpPr/>
          <p:nvPr/>
        </p:nvSpPr>
        <p:spPr>
          <a:xfrm flipH="false" flipV="false" rot="0">
            <a:off x="17974149" y="5251991"/>
            <a:ext cx="206101" cy="198232"/>
          </a:xfrm>
          <a:custGeom>
            <a:avLst/>
            <a:gdLst/>
            <a:ahLst/>
            <a:cxnLst/>
            <a:rect r="r" b="b" t="t" l="l"/>
            <a:pathLst>
              <a:path h="198232" w="206101">
                <a:moveTo>
                  <a:pt x="0" y="0"/>
                </a:moveTo>
                <a:lnTo>
                  <a:pt x="206102" y="0"/>
                </a:lnTo>
                <a:lnTo>
                  <a:pt x="206102" y="198232"/>
                </a:lnTo>
                <a:lnTo>
                  <a:pt x="0" y="198232"/>
                </a:lnTo>
                <a:lnTo>
                  <a:pt x="0" y="0"/>
                </a:lnTo>
                <a:close/>
              </a:path>
            </a:pathLst>
          </a:custGeom>
          <a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4" id="104"/>
          <p:cNvSpPr/>
          <p:nvPr/>
        </p:nvSpPr>
        <p:spPr>
          <a:xfrm flipH="false" flipV="false" rot="0">
            <a:off x="16786537" y="5729013"/>
            <a:ext cx="160288" cy="227799"/>
          </a:xfrm>
          <a:custGeom>
            <a:avLst/>
            <a:gdLst/>
            <a:ahLst/>
            <a:cxnLst/>
            <a:rect r="r" b="b" t="t" l="l"/>
            <a:pathLst>
              <a:path h="227799" w="160288">
                <a:moveTo>
                  <a:pt x="0" y="0"/>
                </a:moveTo>
                <a:lnTo>
                  <a:pt x="160288" y="0"/>
                </a:lnTo>
                <a:lnTo>
                  <a:pt x="160288" y="227799"/>
                </a:lnTo>
                <a:lnTo>
                  <a:pt x="0" y="227799"/>
                </a:lnTo>
                <a:lnTo>
                  <a:pt x="0" y="0"/>
                </a:lnTo>
                <a:close/>
              </a:path>
            </a:pathLst>
          </a:custGeom>
          <a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5" id="105"/>
          <p:cNvSpPr/>
          <p:nvPr/>
        </p:nvSpPr>
        <p:spPr>
          <a:xfrm flipH="false" flipV="false" rot="0">
            <a:off x="15826074" y="5750002"/>
            <a:ext cx="224520" cy="122925"/>
          </a:xfrm>
          <a:custGeom>
            <a:avLst/>
            <a:gdLst/>
            <a:ahLst/>
            <a:cxnLst/>
            <a:rect r="r" b="b" t="t" l="l"/>
            <a:pathLst>
              <a:path h="122925" w="224520">
                <a:moveTo>
                  <a:pt x="0" y="0"/>
                </a:moveTo>
                <a:lnTo>
                  <a:pt x="224520" y="0"/>
                </a:lnTo>
                <a:lnTo>
                  <a:pt x="224520" y="122925"/>
                </a:lnTo>
                <a:lnTo>
                  <a:pt x="0" y="122925"/>
                </a:lnTo>
                <a:lnTo>
                  <a:pt x="0" y="0"/>
                </a:lnTo>
                <a:close/>
              </a:path>
            </a:pathLst>
          </a:custGeom>
          <a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6" id="106"/>
          <p:cNvSpPr/>
          <p:nvPr/>
        </p:nvSpPr>
        <p:spPr>
          <a:xfrm>
            <a:off x="4267071" y="4514190"/>
            <a:ext cx="3045111" cy="109651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7" id="107"/>
          <p:cNvSpPr/>
          <p:nvPr/>
        </p:nvSpPr>
        <p:spPr>
          <a:xfrm>
            <a:off x="4267071" y="4514190"/>
            <a:ext cx="2017066" cy="109651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8" id="108"/>
          <p:cNvSpPr/>
          <p:nvPr/>
        </p:nvSpPr>
        <p:spPr>
          <a:xfrm>
            <a:off x="4267071" y="4514190"/>
            <a:ext cx="905321" cy="110162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09" id="109"/>
          <p:cNvSpPr/>
          <p:nvPr/>
        </p:nvSpPr>
        <p:spPr>
          <a:xfrm flipH="true">
            <a:off x="2779877" y="4514190"/>
            <a:ext cx="1487194" cy="110672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0" id="110"/>
          <p:cNvSpPr/>
          <p:nvPr/>
        </p:nvSpPr>
        <p:spPr>
          <a:xfrm flipH="true">
            <a:off x="3972835" y="4514190"/>
            <a:ext cx="294236" cy="110672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1" id="111"/>
          <p:cNvSpPr/>
          <p:nvPr/>
        </p:nvSpPr>
        <p:spPr>
          <a:xfrm flipH="true">
            <a:off x="1759887" y="4514190"/>
            <a:ext cx="2507184" cy="110672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2" id="112"/>
          <p:cNvSpPr/>
          <p:nvPr/>
        </p:nvSpPr>
        <p:spPr>
          <a:xfrm flipH="true">
            <a:off x="788745" y="4514190"/>
            <a:ext cx="3478327" cy="110672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3" id="113"/>
          <p:cNvSpPr/>
          <p:nvPr/>
        </p:nvSpPr>
        <p:spPr>
          <a:xfrm>
            <a:off x="9952794" y="2885959"/>
            <a:ext cx="1735720" cy="135555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4" id="114"/>
          <p:cNvSpPr/>
          <p:nvPr/>
        </p:nvSpPr>
        <p:spPr>
          <a:xfrm>
            <a:off x="9952794" y="2885959"/>
            <a:ext cx="6199964" cy="49291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5" id="115"/>
          <p:cNvSpPr/>
          <p:nvPr/>
        </p:nvSpPr>
        <p:spPr>
          <a:xfrm flipH="true">
            <a:off x="4494870" y="2885959"/>
            <a:ext cx="5457924" cy="1380959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6" id="116"/>
          <p:cNvSpPr/>
          <p:nvPr/>
        </p:nvSpPr>
        <p:spPr>
          <a:xfrm flipH="true">
            <a:off x="788745" y="5944683"/>
            <a:ext cx="14699160" cy="6545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7" id="117"/>
          <p:cNvSpPr/>
          <p:nvPr/>
        </p:nvSpPr>
        <p:spPr>
          <a:xfrm flipH="true" flipV="true">
            <a:off x="12070388" y="4241514"/>
            <a:ext cx="4632927" cy="1337556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8" id="118"/>
          <p:cNvSpPr/>
          <p:nvPr/>
        </p:nvSpPr>
        <p:spPr>
          <a:xfrm flipV="true">
            <a:off x="2768869" y="4241514"/>
            <a:ext cx="8919644" cy="176862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19" id="119"/>
          <p:cNvSpPr/>
          <p:nvPr/>
        </p:nvSpPr>
        <p:spPr>
          <a:xfrm flipV="true">
            <a:off x="3987072" y="4241514"/>
            <a:ext cx="7701441" cy="1782859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0" id="120"/>
          <p:cNvSpPr/>
          <p:nvPr/>
        </p:nvSpPr>
        <p:spPr>
          <a:xfrm flipV="true">
            <a:off x="5172393" y="4241514"/>
            <a:ext cx="6516121" cy="1751303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1" id="121"/>
          <p:cNvSpPr/>
          <p:nvPr/>
        </p:nvSpPr>
        <p:spPr>
          <a:xfrm flipH="true" flipV="true">
            <a:off x="4039272" y="4266918"/>
            <a:ext cx="8031116" cy="1677765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2" id="122"/>
          <p:cNvSpPr/>
          <p:nvPr/>
        </p:nvSpPr>
        <p:spPr>
          <a:xfrm flipH="true" flipV="true">
            <a:off x="4039272" y="4266918"/>
            <a:ext cx="6559975" cy="1677765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23" id="123"/>
          <p:cNvSpPr/>
          <p:nvPr/>
        </p:nvSpPr>
        <p:spPr>
          <a:xfrm flipH="true" flipV="true">
            <a:off x="4039272" y="4266918"/>
            <a:ext cx="5036830" cy="1722641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31705" y="241542"/>
            <a:ext cx="7275013" cy="1261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5066D"/>
                </a:solidFill>
                <a:latin typeface="DejaVu Serif Bold"/>
              </a:rPr>
              <a:t>3.DIAGRAMA DE CLASE SI OBIECTE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003866" y="676706"/>
            <a:ext cx="2333105" cy="552578"/>
            <a:chOff x="0" y="0"/>
            <a:chExt cx="2573867" cy="60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573867" cy="609600"/>
            </a:xfrm>
            <a:custGeom>
              <a:avLst/>
              <a:gdLst/>
              <a:ahLst/>
              <a:cxnLst/>
              <a:rect r="r" b="b" t="t" l="l"/>
              <a:pathLst>
                <a:path h="609600" w="2573867">
                  <a:moveTo>
                    <a:pt x="0" y="0"/>
                  </a:moveTo>
                  <a:lnTo>
                    <a:pt x="2573867" y="0"/>
                  </a:lnTo>
                  <a:lnTo>
                    <a:pt x="2573867" y="609600"/>
                  </a:lnTo>
                  <a:lnTo>
                    <a:pt x="0" y="609600"/>
                  </a:ln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2573867" cy="657225"/>
            </a:xfrm>
            <a:prstGeom prst="rect">
              <a:avLst/>
            </a:prstGeom>
          </p:spPr>
          <p:txBody>
            <a:bodyPr anchor="ctr" rtlCol="false" tIns="20466" lIns="20466" bIns="20466" rIns="20466"/>
            <a:lstStyle/>
            <a:p>
              <a:pPr algn="ctr"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pagina_autentificare.html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336972" y="2595178"/>
            <a:ext cx="2333105" cy="552578"/>
            <a:chOff x="0" y="0"/>
            <a:chExt cx="2573867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73867" cy="609600"/>
            </a:xfrm>
            <a:custGeom>
              <a:avLst/>
              <a:gdLst/>
              <a:ahLst/>
              <a:cxnLst/>
              <a:rect r="r" b="b" t="t" l="l"/>
              <a:pathLst>
                <a:path h="609600" w="2573867">
                  <a:moveTo>
                    <a:pt x="0" y="0"/>
                  </a:moveTo>
                  <a:lnTo>
                    <a:pt x="2573867" y="0"/>
                  </a:lnTo>
                  <a:lnTo>
                    <a:pt x="2573867" y="609600"/>
                  </a:lnTo>
                  <a:lnTo>
                    <a:pt x="0" y="609600"/>
                  </a:ln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2573867" cy="657225"/>
            </a:xfrm>
            <a:prstGeom prst="rect">
              <a:avLst/>
            </a:prstGeom>
          </p:spPr>
          <p:txBody>
            <a:bodyPr anchor="ctr" rtlCol="false" tIns="20466" lIns="20466" bIns="20466" rIns="20466"/>
            <a:lstStyle/>
            <a:p>
              <a:pPr algn="ctr"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pagina_admin.html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399101" y="5368586"/>
            <a:ext cx="2333105" cy="552578"/>
            <a:chOff x="0" y="0"/>
            <a:chExt cx="2573867" cy="609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73867" cy="609600"/>
            </a:xfrm>
            <a:custGeom>
              <a:avLst/>
              <a:gdLst/>
              <a:ahLst/>
              <a:cxnLst/>
              <a:rect r="r" b="b" t="t" l="l"/>
              <a:pathLst>
                <a:path h="609600" w="2573867">
                  <a:moveTo>
                    <a:pt x="0" y="0"/>
                  </a:moveTo>
                  <a:lnTo>
                    <a:pt x="2573867" y="0"/>
                  </a:lnTo>
                  <a:lnTo>
                    <a:pt x="2573867" y="609600"/>
                  </a:lnTo>
                  <a:lnTo>
                    <a:pt x="0" y="609600"/>
                  </a:ln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2573867" cy="657225"/>
            </a:xfrm>
            <a:prstGeom prst="rect">
              <a:avLst/>
            </a:prstGeom>
          </p:spPr>
          <p:txBody>
            <a:bodyPr anchor="ctr" rtlCol="false" tIns="20466" lIns="20466" bIns="20466" rIns="20466"/>
            <a:lstStyle/>
            <a:p>
              <a:pPr algn="ctr"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pagina_pacient.html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869571" y="4029451"/>
            <a:ext cx="2333105" cy="552578"/>
            <a:chOff x="0" y="0"/>
            <a:chExt cx="2573867" cy="60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573867" cy="609600"/>
            </a:xfrm>
            <a:custGeom>
              <a:avLst/>
              <a:gdLst/>
              <a:ahLst/>
              <a:cxnLst/>
              <a:rect r="r" b="b" t="t" l="l"/>
              <a:pathLst>
                <a:path h="609600" w="2573867">
                  <a:moveTo>
                    <a:pt x="0" y="0"/>
                  </a:moveTo>
                  <a:lnTo>
                    <a:pt x="2573867" y="0"/>
                  </a:lnTo>
                  <a:lnTo>
                    <a:pt x="2573867" y="609600"/>
                  </a:lnTo>
                  <a:lnTo>
                    <a:pt x="0" y="609600"/>
                  </a:ln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2573867" cy="657225"/>
            </a:xfrm>
            <a:prstGeom prst="rect">
              <a:avLst/>
            </a:prstGeom>
          </p:spPr>
          <p:txBody>
            <a:bodyPr anchor="ctr" rtlCol="false" tIns="20466" lIns="20466" bIns="20466" rIns="20466"/>
            <a:lstStyle/>
            <a:p>
              <a:pPr algn="ctr"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pagina_asistenta.html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577005" y="1779161"/>
            <a:ext cx="2333105" cy="552578"/>
            <a:chOff x="0" y="0"/>
            <a:chExt cx="2573867" cy="6096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573867" cy="609600"/>
            </a:xfrm>
            <a:custGeom>
              <a:avLst/>
              <a:gdLst/>
              <a:ahLst/>
              <a:cxnLst/>
              <a:rect r="r" b="b" t="t" l="l"/>
              <a:pathLst>
                <a:path h="609600" w="2573867">
                  <a:moveTo>
                    <a:pt x="0" y="0"/>
                  </a:moveTo>
                  <a:lnTo>
                    <a:pt x="2573867" y="0"/>
                  </a:lnTo>
                  <a:lnTo>
                    <a:pt x="2573867" y="609600"/>
                  </a:lnTo>
                  <a:lnTo>
                    <a:pt x="0" y="609600"/>
                  </a:ln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2573867" cy="657225"/>
            </a:xfrm>
            <a:prstGeom prst="rect">
              <a:avLst/>
            </a:prstGeom>
          </p:spPr>
          <p:txBody>
            <a:bodyPr anchor="ctr" rtlCol="false" tIns="20466" lIns="20466" bIns="20466" rIns="20466"/>
            <a:lstStyle/>
            <a:p>
              <a:pPr algn="ctr"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pagina_medic.html</a:t>
              </a:r>
            </a:p>
          </p:txBody>
        </p:sp>
      </p:grpSp>
      <p:sp>
        <p:nvSpPr>
          <p:cNvPr name="AutoShape 19" id="19"/>
          <p:cNvSpPr/>
          <p:nvPr/>
        </p:nvSpPr>
        <p:spPr>
          <a:xfrm>
            <a:off x="9170419" y="1229284"/>
            <a:ext cx="3573138" cy="54987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>
            <a:off x="9170419" y="1229284"/>
            <a:ext cx="2333105" cy="1365894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1" id="21"/>
          <p:cNvSpPr/>
          <p:nvPr/>
        </p:nvSpPr>
        <p:spPr>
          <a:xfrm>
            <a:off x="9170419" y="1229284"/>
            <a:ext cx="865705" cy="280016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 flipH="true">
            <a:off x="8565654" y="1229284"/>
            <a:ext cx="604765" cy="413930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3" id="23"/>
          <p:cNvGrpSpPr/>
          <p:nvPr/>
        </p:nvGrpSpPr>
        <p:grpSpPr>
          <a:xfrm rot="0">
            <a:off x="3598595" y="5035930"/>
            <a:ext cx="3429051" cy="2476886"/>
            <a:chOff x="0" y="0"/>
            <a:chExt cx="3782907" cy="273248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782907" cy="2732484"/>
            </a:xfrm>
            <a:custGeom>
              <a:avLst/>
              <a:gdLst/>
              <a:ahLst/>
              <a:cxnLst/>
              <a:rect r="r" b="b" t="t" l="l"/>
              <a:pathLst>
                <a:path h="2732484" w="3782907">
                  <a:moveTo>
                    <a:pt x="0" y="0"/>
                  </a:moveTo>
                  <a:lnTo>
                    <a:pt x="3782907" y="0"/>
                  </a:lnTo>
                  <a:lnTo>
                    <a:pt x="3782907" y="2732484"/>
                  </a:lnTo>
                  <a:lnTo>
                    <a:pt x="0" y="2732484"/>
                  </a:ln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3782907" cy="2780109"/>
            </a:xfrm>
            <a:prstGeom prst="rect">
              <a:avLst/>
            </a:prstGeom>
          </p:spPr>
          <p:txBody>
            <a:bodyPr anchor="ctr" rtlCol="false" tIns="20466" lIns="20466" bIns="20466" rIns="20466"/>
            <a:lstStyle/>
            <a:p>
              <a:pPr algn="ctr"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&lt;&lt;CSS&gt;&gt;</a:t>
              </a:r>
            </a:p>
            <a:p>
              <a:pPr algn="ctr"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&lt;style&gt;</a:t>
              </a:r>
            </a:p>
            <a:p>
              <a:pPr algn="ctr">
                <a:lnSpc>
                  <a:spcPts val="1748"/>
                </a:lnSpc>
              </a:pPr>
            </a:p>
            <a:p>
              <a:pPr algn="ctr">
                <a:lnSpc>
                  <a:spcPts val="1748"/>
                </a:lnSpc>
              </a:pPr>
            </a:p>
            <a:p>
              <a:pPr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body</a:t>
              </a:r>
            </a:p>
            <a:p>
              <a:pPr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container</a:t>
              </a:r>
            </a:p>
            <a:p>
              <a:pPr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input[type="text"], input[type="password"], input[type="submit"]</a:t>
              </a:r>
            </a:p>
          </p:txBody>
        </p:sp>
      </p:grpSp>
      <p:sp>
        <p:nvSpPr>
          <p:cNvPr name="AutoShape 26" id="26"/>
          <p:cNvSpPr/>
          <p:nvPr/>
        </p:nvSpPr>
        <p:spPr>
          <a:xfrm>
            <a:off x="3598595" y="6274372"/>
            <a:ext cx="3429051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6409834" y="7746059"/>
            <a:ext cx="3188066" cy="2302816"/>
            <a:chOff x="0" y="0"/>
            <a:chExt cx="3782907" cy="273248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3782907" cy="2732484"/>
            </a:xfrm>
            <a:custGeom>
              <a:avLst/>
              <a:gdLst/>
              <a:ahLst/>
              <a:cxnLst/>
              <a:rect r="r" b="b" t="t" l="l"/>
              <a:pathLst>
                <a:path h="2732484" w="3782907">
                  <a:moveTo>
                    <a:pt x="0" y="0"/>
                  </a:moveTo>
                  <a:lnTo>
                    <a:pt x="3782907" y="0"/>
                  </a:lnTo>
                  <a:lnTo>
                    <a:pt x="3782907" y="2732484"/>
                  </a:lnTo>
                  <a:lnTo>
                    <a:pt x="0" y="2732484"/>
                  </a:ln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47625"/>
              <a:ext cx="3782907" cy="2780109"/>
            </a:xfrm>
            <a:prstGeom prst="rect">
              <a:avLst/>
            </a:prstGeom>
          </p:spPr>
          <p:txBody>
            <a:bodyPr anchor="ctr" rtlCol="false" tIns="20466" lIns="20466" bIns="20466" rIns="20466"/>
            <a:lstStyle/>
            <a:p>
              <a:pPr algn="ctr"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&lt;&lt;CSS&gt;&gt;</a:t>
              </a:r>
            </a:p>
            <a:p>
              <a:pPr algn="ctr"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&lt;style&gt;</a:t>
              </a:r>
            </a:p>
            <a:p>
              <a:pPr algn="ctr">
                <a:lnSpc>
                  <a:spcPts val="1748"/>
                </a:lnSpc>
              </a:pPr>
            </a:p>
            <a:p>
              <a:pPr algn="ctr">
                <a:lnSpc>
                  <a:spcPts val="1748"/>
                </a:lnSpc>
              </a:pPr>
            </a:p>
            <a:p>
              <a:pPr algn="ctr">
                <a:lnSpc>
                  <a:spcPts val="1748"/>
                </a:lnSpc>
              </a:pPr>
            </a:p>
            <a:p>
              <a:pPr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body</a:t>
              </a:r>
            </a:p>
            <a:p>
              <a:pPr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container</a:t>
              </a:r>
            </a:p>
            <a:p>
              <a:pPr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input[type="text"], input[type="text"], input[type="text"], input[type="text"],  input[type="submit"]</a:t>
              </a:r>
            </a:p>
          </p:txBody>
        </p:sp>
      </p:grpSp>
      <p:sp>
        <p:nvSpPr>
          <p:cNvPr name="AutoShape 30" id="30"/>
          <p:cNvSpPr/>
          <p:nvPr/>
        </p:nvSpPr>
        <p:spPr>
          <a:xfrm flipV="true">
            <a:off x="6409834" y="8897467"/>
            <a:ext cx="3188066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9797441" y="6507616"/>
            <a:ext cx="3429051" cy="2476886"/>
            <a:chOff x="0" y="0"/>
            <a:chExt cx="3782907" cy="2732484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3782907" cy="2732484"/>
            </a:xfrm>
            <a:custGeom>
              <a:avLst/>
              <a:gdLst/>
              <a:ahLst/>
              <a:cxnLst/>
              <a:rect r="r" b="b" t="t" l="l"/>
              <a:pathLst>
                <a:path h="2732484" w="3782907">
                  <a:moveTo>
                    <a:pt x="0" y="0"/>
                  </a:moveTo>
                  <a:lnTo>
                    <a:pt x="3782907" y="0"/>
                  </a:lnTo>
                  <a:lnTo>
                    <a:pt x="3782907" y="2732484"/>
                  </a:lnTo>
                  <a:lnTo>
                    <a:pt x="0" y="2732484"/>
                  </a:ln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47625"/>
              <a:ext cx="3782907" cy="2780109"/>
            </a:xfrm>
            <a:prstGeom prst="rect">
              <a:avLst/>
            </a:prstGeom>
          </p:spPr>
          <p:txBody>
            <a:bodyPr anchor="ctr" rtlCol="false" tIns="20466" lIns="20466" bIns="20466" rIns="20466"/>
            <a:lstStyle/>
            <a:p>
              <a:pPr algn="ctr"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&lt;&lt;CSS&gt;&gt;</a:t>
              </a:r>
            </a:p>
            <a:p>
              <a:pPr algn="ctr"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&lt;style&gt;</a:t>
              </a:r>
            </a:p>
            <a:p>
              <a:pPr algn="ctr">
                <a:lnSpc>
                  <a:spcPts val="1748"/>
                </a:lnSpc>
              </a:pPr>
            </a:p>
            <a:p>
              <a:pPr algn="ctr">
                <a:lnSpc>
                  <a:spcPts val="1748"/>
                </a:lnSpc>
              </a:pPr>
            </a:p>
            <a:p>
              <a:pPr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body</a:t>
              </a:r>
            </a:p>
            <a:p>
              <a:pPr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container</a:t>
              </a:r>
            </a:p>
            <a:p>
              <a:pPr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input[type="submit"], input[type="submit"], input[type="submit"]</a:t>
              </a:r>
            </a:p>
          </p:txBody>
        </p:sp>
      </p:grpSp>
      <p:sp>
        <p:nvSpPr>
          <p:cNvPr name="AutoShape 34" id="34"/>
          <p:cNvSpPr/>
          <p:nvPr/>
        </p:nvSpPr>
        <p:spPr>
          <a:xfrm>
            <a:off x="9797441" y="7746059"/>
            <a:ext cx="3429051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5" id="35"/>
          <p:cNvGrpSpPr/>
          <p:nvPr/>
        </p:nvGrpSpPr>
        <p:grpSpPr>
          <a:xfrm rot="0">
            <a:off x="11876515" y="3769791"/>
            <a:ext cx="3429051" cy="2476886"/>
            <a:chOff x="0" y="0"/>
            <a:chExt cx="3782907" cy="2732484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3782907" cy="2732484"/>
            </a:xfrm>
            <a:custGeom>
              <a:avLst/>
              <a:gdLst/>
              <a:ahLst/>
              <a:cxnLst/>
              <a:rect r="r" b="b" t="t" l="l"/>
              <a:pathLst>
                <a:path h="2732484" w="3782907">
                  <a:moveTo>
                    <a:pt x="0" y="0"/>
                  </a:moveTo>
                  <a:lnTo>
                    <a:pt x="3782907" y="0"/>
                  </a:lnTo>
                  <a:lnTo>
                    <a:pt x="3782907" y="2732484"/>
                  </a:lnTo>
                  <a:lnTo>
                    <a:pt x="0" y="2732484"/>
                  </a:ln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47625"/>
              <a:ext cx="3782907" cy="2780109"/>
            </a:xfrm>
            <a:prstGeom prst="rect">
              <a:avLst/>
            </a:prstGeom>
          </p:spPr>
          <p:txBody>
            <a:bodyPr anchor="ctr" rtlCol="false" tIns="20466" lIns="20466" bIns="20466" rIns="20466"/>
            <a:lstStyle/>
            <a:p>
              <a:pPr algn="ctr"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&lt;&lt;CSS&gt;&gt;</a:t>
              </a:r>
            </a:p>
            <a:p>
              <a:pPr algn="ctr"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&lt;style&gt;</a:t>
              </a:r>
            </a:p>
            <a:p>
              <a:pPr algn="ctr">
                <a:lnSpc>
                  <a:spcPts val="1748"/>
                </a:lnSpc>
              </a:pPr>
            </a:p>
            <a:p>
              <a:pPr algn="ctr">
                <a:lnSpc>
                  <a:spcPts val="1748"/>
                </a:lnSpc>
              </a:pPr>
            </a:p>
            <a:p>
              <a:pPr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body</a:t>
              </a:r>
            </a:p>
            <a:p>
              <a:pPr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container</a:t>
              </a:r>
            </a:p>
            <a:p>
              <a:pPr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input[type="text"], input[type="password"], input[type="submit"]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 flipV="true">
            <a:off x="11876515" y="5008234"/>
            <a:ext cx="3429051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9" id="39"/>
          <p:cNvGrpSpPr/>
          <p:nvPr/>
        </p:nvGrpSpPr>
        <p:grpSpPr>
          <a:xfrm rot="0">
            <a:off x="14401068" y="732251"/>
            <a:ext cx="3429051" cy="2664959"/>
            <a:chOff x="0" y="0"/>
            <a:chExt cx="3782907" cy="2939965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782907" cy="2939965"/>
            </a:xfrm>
            <a:custGeom>
              <a:avLst/>
              <a:gdLst/>
              <a:ahLst/>
              <a:cxnLst/>
              <a:rect r="r" b="b" t="t" l="l"/>
              <a:pathLst>
                <a:path h="2939965" w="3782907">
                  <a:moveTo>
                    <a:pt x="0" y="0"/>
                  </a:moveTo>
                  <a:lnTo>
                    <a:pt x="3782907" y="0"/>
                  </a:lnTo>
                  <a:lnTo>
                    <a:pt x="3782907" y="2939965"/>
                  </a:lnTo>
                  <a:lnTo>
                    <a:pt x="0" y="2939965"/>
                  </a:ln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0" y="-47625"/>
              <a:ext cx="3782907" cy="2987590"/>
            </a:xfrm>
            <a:prstGeom prst="rect">
              <a:avLst/>
            </a:prstGeom>
          </p:spPr>
          <p:txBody>
            <a:bodyPr anchor="ctr" rtlCol="false" tIns="20466" lIns="20466" bIns="20466" rIns="20466"/>
            <a:lstStyle/>
            <a:p>
              <a:pPr algn="ctr"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&lt;&lt;CSS&gt;&gt;</a:t>
              </a:r>
            </a:p>
            <a:p>
              <a:pPr algn="ctr"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&lt;style&gt;</a:t>
              </a:r>
            </a:p>
            <a:p>
              <a:pPr algn="ctr">
                <a:lnSpc>
                  <a:spcPts val="1748"/>
                </a:lnSpc>
              </a:pPr>
            </a:p>
            <a:p>
              <a:pPr algn="ctr">
                <a:lnSpc>
                  <a:spcPts val="1748"/>
                </a:lnSpc>
              </a:pPr>
            </a:p>
            <a:p>
              <a:pPr algn="ctr">
                <a:lnSpc>
                  <a:spcPts val="1748"/>
                </a:lnSpc>
              </a:pPr>
            </a:p>
            <a:p>
              <a:pPr algn="ctr">
                <a:lnSpc>
                  <a:spcPts val="1748"/>
                </a:lnSpc>
              </a:pPr>
            </a:p>
            <a:p>
              <a:pPr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body</a:t>
              </a:r>
            </a:p>
            <a:p>
              <a:pPr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container</a:t>
              </a:r>
            </a:p>
            <a:p>
              <a:pPr>
                <a:lnSpc>
                  <a:spcPts val="1748"/>
                </a:lnSpc>
              </a:pPr>
              <a:r>
                <a:rPr lang="en-US" sz="1248">
                  <a:solidFill>
                    <a:srgbClr val="000000"/>
                  </a:solidFill>
                  <a:latin typeface="Arial"/>
                </a:rPr>
                <a:t>input[type="text"], input[type="text"], input[type="text"], input[type="text"], input[type="text"], input[type="submit"], input[type="submit"], input[type="submit"]</a:t>
              </a:r>
            </a:p>
          </p:txBody>
        </p:sp>
      </p:grpSp>
      <p:sp>
        <p:nvSpPr>
          <p:cNvPr name="AutoShape 42" id="42"/>
          <p:cNvSpPr/>
          <p:nvPr/>
        </p:nvSpPr>
        <p:spPr>
          <a:xfrm>
            <a:off x="14401068" y="2064731"/>
            <a:ext cx="3364013" cy="9281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3" id="43"/>
          <p:cNvSpPr/>
          <p:nvPr/>
        </p:nvSpPr>
        <p:spPr>
          <a:xfrm flipH="true">
            <a:off x="5313121" y="1229284"/>
            <a:ext cx="3857299" cy="3806646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4" id="44"/>
          <p:cNvSpPr/>
          <p:nvPr/>
        </p:nvSpPr>
        <p:spPr>
          <a:xfrm flipV="true">
            <a:off x="12743558" y="732251"/>
            <a:ext cx="3372036" cy="159948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5" id="45"/>
          <p:cNvSpPr/>
          <p:nvPr/>
        </p:nvSpPr>
        <p:spPr>
          <a:xfrm>
            <a:off x="11503525" y="3147755"/>
            <a:ext cx="2087515" cy="622036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6" id="46"/>
          <p:cNvSpPr/>
          <p:nvPr/>
        </p:nvSpPr>
        <p:spPr>
          <a:xfrm>
            <a:off x="10036124" y="4582029"/>
            <a:ext cx="1475843" cy="192558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47" id="47"/>
          <p:cNvSpPr/>
          <p:nvPr/>
        </p:nvSpPr>
        <p:spPr>
          <a:xfrm flipH="true">
            <a:off x="8003866" y="5921163"/>
            <a:ext cx="561787" cy="1824895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19756"/>
            <a:ext cx="9312478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5066D"/>
                </a:solidFill>
                <a:latin typeface="DejaVu Serif Bold"/>
              </a:rPr>
              <a:t>4.DIAGRAMA DE ACTIVITATE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670480" y="1343063"/>
            <a:ext cx="782157" cy="764228"/>
            <a:chOff x="0" y="0"/>
            <a:chExt cx="831869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31869" cy="812800"/>
            </a:xfrm>
            <a:custGeom>
              <a:avLst/>
              <a:gdLst/>
              <a:ahLst/>
              <a:cxnLst/>
              <a:rect r="r" b="b" t="t" l="l"/>
              <a:pathLst>
                <a:path h="812800" w="831869">
                  <a:moveTo>
                    <a:pt x="415934" y="0"/>
                  </a:moveTo>
                  <a:cubicBezTo>
                    <a:pt x="186220" y="0"/>
                    <a:pt x="0" y="181951"/>
                    <a:pt x="0" y="406400"/>
                  </a:cubicBezTo>
                  <a:cubicBezTo>
                    <a:pt x="0" y="630849"/>
                    <a:pt x="186220" y="812800"/>
                    <a:pt x="415934" y="812800"/>
                  </a:cubicBezTo>
                  <a:cubicBezTo>
                    <a:pt x="645649" y="812800"/>
                    <a:pt x="831869" y="630849"/>
                    <a:pt x="831869" y="406400"/>
                  </a:cubicBezTo>
                  <a:cubicBezTo>
                    <a:pt x="831869" y="181951"/>
                    <a:pt x="645649" y="0"/>
                    <a:pt x="415934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7988" y="38100"/>
              <a:ext cx="675894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START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705005" y="2632803"/>
            <a:ext cx="2737550" cy="382114"/>
            <a:chOff x="0" y="0"/>
            <a:chExt cx="948267" cy="132361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48267" cy="132361"/>
            </a:xfrm>
            <a:custGeom>
              <a:avLst/>
              <a:gdLst/>
              <a:ahLst/>
              <a:cxnLst/>
              <a:rect r="r" b="b" t="t" l="l"/>
              <a:pathLst>
                <a:path h="132361" w="948267">
                  <a:moveTo>
                    <a:pt x="66181" y="0"/>
                  </a:moveTo>
                  <a:lnTo>
                    <a:pt x="882086" y="0"/>
                  </a:lnTo>
                  <a:cubicBezTo>
                    <a:pt x="918637" y="0"/>
                    <a:pt x="948267" y="29630"/>
                    <a:pt x="948267" y="66181"/>
                  </a:cubicBezTo>
                  <a:lnTo>
                    <a:pt x="948267" y="66181"/>
                  </a:lnTo>
                  <a:cubicBezTo>
                    <a:pt x="948267" y="102731"/>
                    <a:pt x="918637" y="132361"/>
                    <a:pt x="882086" y="132361"/>
                  </a:cubicBezTo>
                  <a:lnTo>
                    <a:pt x="66181" y="132361"/>
                  </a:lnTo>
                  <a:cubicBezTo>
                    <a:pt x="29630" y="132361"/>
                    <a:pt x="0" y="102731"/>
                    <a:pt x="0" y="66181"/>
                  </a:cubicBezTo>
                  <a:lnTo>
                    <a:pt x="0" y="66181"/>
                  </a:lnTo>
                  <a:cubicBezTo>
                    <a:pt x="0" y="29630"/>
                    <a:pt x="29630" y="0"/>
                    <a:pt x="66181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948267" cy="1704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FEREASTRA PRINCIPALA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705005" y="3541296"/>
            <a:ext cx="2737550" cy="391079"/>
            <a:chOff x="0" y="0"/>
            <a:chExt cx="948267" cy="13546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948267" cy="135467"/>
            </a:xfrm>
            <a:custGeom>
              <a:avLst/>
              <a:gdLst/>
              <a:ahLst/>
              <a:cxnLst/>
              <a:rect r="r" b="b" t="t" l="l"/>
              <a:pathLst>
                <a:path h="135467" w="948267">
                  <a:moveTo>
                    <a:pt x="67733" y="0"/>
                  </a:moveTo>
                  <a:lnTo>
                    <a:pt x="880533" y="0"/>
                  </a:lnTo>
                  <a:cubicBezTo>
                    <a:pt x="917941" y="0"/>
                    <a:pt x="948267" y="30325"/>
                    <a:pt x="948267" y="67733"/>
                  </a:cubicBezTo>
                  <a:lnTo>
                    <a:pt x="948267" y="67733"/>
                  </a:lnTo>
                  <a:cubicBezTo>
                    <a:pt x="948267" y="85697"/>
                    <a:pt x="941130" y="102926"/>
                    <a:pt x="928428" y="115628"/>
                  </a:cubicBezTo>
                  <a:cubicBezTo>
                    <a:pt x="915726" y="128331"/>
                    <a:pt x="898497" y="135467"/>
                    <a:pt x="880533" y="135467"/>
                  </a:cubicBezTo>
                  <a:lnTo>
                    <a:pt x="67733" y="135467"/>
                  </a:lnTo>
                  <a:cubicBezTo>
                    <a:pt x="49769" y="135467"/>
                    <a:pt x="32541" y="128331"/>
                    <a:pt x="19839" y="115628"/>
                  </a:cubicBezTo>
                  <a:cubicBezTo>
                    <a:pt x="7136" y="102926"/>
                    <a:pt x="0" y="85697"/>
                    <a:pt x="0" y="67733"/>
                  </a:cubicBezTo>
                  <a:lnTo>
                    <a:pt x="0" y="67733"/>
                  </a:lnTo>
                  <a:cubicBezTo>
                    <a:pt x="0" y="49769"/>
                    <a:pt x="7136" y="32541"/>
                    <a:pt x="19839" y="19839"/>
                  </a:cubicBezTo>
                  <a:cubicBezTo>
                    <a:pt x="32541" y="7136"/>
                    <a:pt x="49769" y="0"/>
                    <a:pt x="67733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948267" cy="173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VERIFICA USER-UL SI PAROLA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279401" y="4458754"/>
            <a:ext cx="1564314" cy="586618"/>
            <a:chOff x="0" y="0"/>
            <a:chExt cx="541867" cy="2032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1867" cy="203200"/>
            </a:xfrm>
            <a:custGeom>
              <a:avLst/>
              <a:gdLst/>
              <a:ahLst/>
              <a:cxnLst/>
              <a:rect r="r" b="b" t="t" l="l"/>
              <a:pathLst>
                <a:path h="203200" w="541867">
                  <a:moveTo>
                    <a:pt x="270933" y="0"/>
                  </a:moveTo>
                  <a:lnTo>
                    <a:pt x="541867" y="101600"/>
                  </a:lnTo>
                  <a:lnTo>
                    <a:pt x="270933" y="203200"/>
                  </a:lnTo>
                  <a:lnTo>
                    <a:pt x="0" y="101600"/>
                  </a:lnTo>
                  <a:lnTo>
                    <a:pt x="270933" y="0"/>
                  </a:ln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93133" y="-3175"/>
              <a:ext cx="355600" cy="171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SUCCES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7694477" y="5485454"/>
            <a:ext cx="2737550" cy="391079"/>
            <a:chOff x="0" y="0"/>
            <a:chExt cx="948267" cy="135467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948267" cy="135467"/>
            </a:xfrm>
            <a:custGeom>
              <a:avLst/>
              <a:gdLst/>
              <a:ahLst/>
              <a:cxnLst/>
              <a:rect r="r" b="b" t="t" l="l"/>
              <a:pathLst>
                <a:path h="135467" w="948267">
                  <a:moveTo>
                    <a:pt x="67733" y="0"/>
                  </a:moveTo>
                  <a:lnTo>
                    <a:pt x="880533" y="0"/>
                  </a:lnTo>
                  <a:cubicBezTo>
                    <a:pt x="917941" y="0"/>
                    <a:pt x="948267" y="30325"/>
                    <a:pt x="948267" y="67733"/>
                  </a:cubicBezTo>
                  <a:lnTo>
                    <a:pt x="948267" y="67733"/>
                  </a:lnTo>
                  <a:cubicBezTo>
                    <a:pt x="948267" y="85697"/>
                    <a:pt x="941130" y="102926"/>
                    <a:pt x="928428" y="115628"/>
                  </a:cubicBezTo>
                  <a:cubicBezTo>
                    <a:pt x="915726" y="128331"/>
                    <a:pt x="898497" y="135467"/>
                    <a:pt x="880533" y="135467"/>
                  </a:cubicBezTo>
                  <a:lnTo>
                    <a:pt x="67733" y="135467"/>
                  </a:lnTo>
                  <a:cubicBezTo>
                    <a:pt x="49769" y="135467"/>
                    <a:pt x="32541" y="128331"/>
                    <a:pt x="19839" y="115628"/>
                  </a:cubicBezTo>
                  <a:cubicBezTo>
                    <a:pt x="7136" y="102926"/>
                    <a:pt x="0" y="85697"/>
                    <a:pt x="0" y="67733"/>
                  </a:cubicBezTo>
                  <a:lnTo>
                    <a:pt x="0" y="67733"/>
                  </a:lnTo>
                  <a:cubicBezTo>
                    <a:pt x="0" y="49769"/>
                    <a:pt x="7136" y="32541"/>
                    <a:pt x="19839" y="19839"/>
                  </a:cubicBezTo>
                  <a:cubicBezTo>
                    <a:pt x="32541" y="7136"/>
                    <a:pt x="49769" y="0"/>
                    <a:pt x="67733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948267" cy="173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AutoShape 19" id="19"/>
          <p:cNvSpPr/>
          <p:nvPr/>
        </p:nvSpPr>
        <p:spPr>
          <a:xfrm>
            <a:off x="9061559" y="2107291"/>
            <a:ext cx="12221" cy="52551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0" id="20"/>
          <p:cNvSpPr/>
          <p:nvPr/>
        </p:nvSpPr>
        <p:spPr>
          <a:xfrm>
            <a:off x="9073780" y="3014917"/>
            <a:ext cx="0" cy="52638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flipH="true">
            <a:off x="9061559" y="3932375"/>
            <a:ext cx="8911" cy="52638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>
            <a:off x="9061559" y="5045372"/>
            <a:ext cx="1172" cy="440081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V="true">
            <a:off x="9843716" y="3736836"/>
            <a:ext cx="598839" cy="101522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4" id="24"/>
          <p:cNvSpPr txBox="true"/>
          <p:nvPr/>
        </p:nvSpPr>
        <p:spPr>
          <a:xfrm rot="0">
            <a:off x="10084626" y="4465155"/>
            <a:ext cx="357929" cy="286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sz="1539">
                <a:solidFill>
                  <a:srgbClr val="000000"/>
                </a:solidFill>
                <a:latin typeface="Arial"/>
              </a:rPr>
              <a:t>NU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73673" y="4988222"/>
            <a:ext cx="357929" cy="286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5"/>
              </a:lnSpc>
              <a:spcBef>
                <a:spcPct val="0"/>
              </a:spcBef>
            </a:pPr>
            <a:r>
              <a:rPr lang="en-US" sz="1539">
                <a:solidFill>
                  <a:srgbClr val="000000"/>
                </a:solidFill>
                <a:latin typeface="Arial"/>
              </a:rPr>
              <a:t>DA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5709818" y="8149676"/>
            <a:ext cx="1173236" cy="782157"/>
            <a:chOff x="0" y="0"/>
            <a:chExt cx="12192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19200" cy="812800"/>
            </a:xfrm>
            <a:custGeom>
              <a:avLst/>
              <a:gdLst/>
              <a:ahLst/>
              <a:cxnLst/>
              <a:rect r="r" b="b" t="t" l="l"/>
              <a:pathLst>
                <a:path h="812800" w="1219200">
                  <a:moveTo>
                    <a:pt x="65988" y="0"/>
                  </a:moveTo>
                  <a:lnTo>
                    <a:pt x="1153212" y="0"/>
                  </a:lnTo>
                  <a:cubicBezTo>
                    <a:pt x="1189656" y="0"/>
                    <a:pt x="1219200" y="29544"/>
                    <a:pt x="1219200" y="65988"/>
                  </a:cubicBezTo>
                  <a:lnTo>
                    <a:pt x="1219200" y="746812"/>
                  </a:lnTo>
                  <a:cubicBezTo>
                    <a:pt x="1219200" y="783256"/>
                    <a:pt x="1189656" y="812800"/>
                    <a:pt x="1153212" y="812800"/>
                  </a:cubicBezTo>
                  <a:lnTo>
                    <a:pt x="65988" y="812800"/>
                  </a:lnTo>
                  <a:cubicBezTo>
                    <a:pt x="29544" y="812800"/>
                    <a:pt x="0" y="783256"/>
                    <a:pt x="0" y="746812"/>
                  </a:cubicBezTo>
                  <a:lnTo>
                    <a:pt x="0" y="65988"/>
                  </a:lnTo>
                  <a:cubicBezTo>
                    <a:pt x="0" y="29544"/>
                    <a:pt x="29544" y="0"/>
                    <a:pt x="65988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2192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STERGE</a:t>
              </a:r>
            </a:p>
            <a:p>
              <a:pPr algn="ctr">
                <a:lnSpc>
                  <a:spcPts val="1260"/>
                </a:lnSpc>
                <a:spcBef>
                  <a:spcPct val="0"/>
                </a:spcBef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MEDIC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741903" y="8161780"/>
            <a:ext cx="1173236" cy="782157"/>
            <a:chOff x="0" y="0"/>
            <a:chExt cx="12192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219200" cy="812800"/>
            </a:xfrm>
            <a:custGeom>
              <a:avLst/>
              <a:gdLst/>
              <a:ahLst/>
              <a:cxnLst/>
              <a:rect r="r" b="b" t="t" l="l"/>
              <a:pathLst>
                <a:path h="812800" w="1219200">
                  <a:moveTo>
                    <a:pt x="65988" y="0"/>
                  </a:moveTo>
                  <a:lnTo>
                    <a:pt x="1153212" y="0"/>
                  </a:lnTo>
                  <a:cubicBezTo>
                    <a:pt x="1189656" y="0"/>
                    <a:pt x="1219200" y="29544"/>
                    <a:pt x="1219200" y="65988"/>
                  </a:cubicBezTo>
                  <a:lnTo>
                    <a:pt x="1219200" y="746812"/>
                  </a:lnTo>
                  <a:cubicBezTo>
                    <a:pt x="1219200" y="783256"/>
                    <a:pt x="1189656" y="812800"/>
                    <a:pt x="1153212" y="812800"/>
                  </a:cubicBezTo>
                  <a:lnTo>
                    <a:pt x="65988" y="812800"/>
                  </a:lnTo>
                  <a:cubicBezTo>
                    <a:pt x="29544" y="812800"/>
                    <a:pt x="0" y="783256"/>
                    <a:pt x="0" y="746812"/>
                  </a:cubicBezTo>
                  <a:lnTo>
                    <a:pt x="0" y="65988"/>
                  </a:lnTo>
                  <a:cubicBezTo>
                    <a:pt x="0" y="29544"/>
                    <a:pt x="29544" y="0"/>
                    <a:pt x="65988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2192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EDITEAZA</a:t>
              </a:r>
            </a:p>
            <a:p>
              <a:pPr algn="ctr">
                <a:lnSpc>
                  <a:spcPts val="1260"/>
                </a:lnSpc>
                <a:spcBef>
                  <a:spcPct val="0"/>
                </a:spcBef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PACIENT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451957" y="8161780"/>
            <a:ext cx="1173236" cy="782157"/>
            <a:chOff x="0" y="0"/>
            <a:chExt cx="12192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219200" cy="812800"/>
            </a:xfrm>
            <a:custGeom>
              <a:avLst/>
              <a:gdLst/>
              <a:ahLst/>
              <a:cxnLst/>
              <a:rect r="r" b="b" t="t" l="l"/>
              <a:pathLst>
                <a:path h="812800" w="1219200">
                  <a:moveTo>
                    <a:pt x="65988" y="0"/>
                  </a:moveTo>
                  <a:lnTo>
                    <a:pt x="1153212" y="0"/>
                  </a:lnTo>
                  <a:cubicBezTo>
                    <a:pt x="1189656" y="0"/>
                    <a:pt x="1219200" y="29544"/>
                    <a:pt x="1219200" y="65988"/>
                  </a:cubicBezTo>
                  <a:lnTo>
                    <a:pt x="1219200" y="746812"/>
                  </a:lnTo>
                  <a:cubicBezTo>
                    <a:pt x="1219200" y="783256"/>
                    <a:pt x="1189656" y="812800"/>
                    <a:pt x="1153212" y="812800"/>
                  </a:cubicBezTo>
                  <a:lnTo>
                    <a:pt x="65988" y="812800"/>
                  </a:lnTo>
                  <a:cubicBezTo>
                    <a:pt x="29544" y="812800"/>
                    <a:pt x="0" y="783256"/>
                    <a:pt x="0" y="746812"/>
                  </a:cubicBezTo>
                  <a:lnTo>
                    <a:pt x="0" y="65988"/>
                  </a:lnTo>
                  <a:cubicBezTo>
                    <a:pt x="0" y="29544"/>
                    <a:pt x="29544" y="0"/>
                    <a:pt x="65988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2192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CREEAZA</a:t>
              </a:r>
            </a:p>
            <a:p>
              <a:pPr algn="ctr">
                <a:lnSpc>
                  <a:spcPts val="1260"/>
                </a:lnSpc>
                <a:spcBef>
                  <a:spcPct val="0"/>
                </a:spcBef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PROGRAMARE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3012909" y="8161780"/>
            <a:ext cx="1173236" cy="782157"/>
            <a:chOff x="0" y="0"/>
            <a:chExt cx="12192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219200" cy="812800"/>
            </a:xfrm>
            <a:custGeom>
              <a:avLst/>
              <a:gdLst/>
              <a:ahLst/>
              <a:cxnLst/>
              <a:rect r="r" b="b" t="t" l="l"/>
              <a:pathLst>
                <a:path h="812800" w="1219200">
                  <a:moveTo>
                    <a:pt x="65988" y="0"/>
                  </a:moveTo>
                  <a:lnTo>
                    <a:pt x="1153212" y="0"/>
                  </a:lnTo>
                  <a:cubicBezTo>
                    <a:pt x="1189656" y="0"/>
                    <a:pt x="1219200" y="29544"/>
                    <a:pt x="1219200" y="65988"/>
                  </a:cubicBezTo>
                  <a:lnTo>
                    <a:pt x="1219200" y="746812"/>
                  </a:lnTo>
                  <a:cubicBezTo>
                    <a:pt x="1219200" y="783256"/>
                    <a:pt x="1189656" y="812800"/>
                    <a:pt x="1153212" y="812800"/>
                  </a:cubicBezTo>
                  <a:lnTo>
                    <a:pt x="65988" y="812800"/>
                  </a:lnTo>
                  <a:cubicBezTo>
                    <a:pt x="29544" y="812800"/>
                    <a:pt x="0" y="783256"/>
                    <a:pt x="0" y="746812"/>
                  </a:cubicBezTo>
                  <a:lnTo>
                    <a:pt x="0" y="65988"/>
                  </a:lnTo>
                  <a:cubicBezTo>
                    <a:pt x="0" y="29544"/>
                    <a:pt x="29544" y="0"/>
                    <a:pt x="65988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2192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ADAUGA PACIENT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195789" y="8161780"/>
            <a:ext cx="1173236" cy="782157"/>
            <a:chOff x="0" y="0"/>
            <a:chExt cx="12192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219200" cy="812800"/>
            </a:xfrm>
            <a:custGeom>
              <a:avLst/>
              <a:gdLst/>
              <a:ahLst/>
              <a:cxnLst/>
              <a:rect r="r" b="b" t="t" l="l"/>
              <a:pathLst>
                <a:path h="812800" w="1219200">
                  <a:moveTo>
                    <a:pt x="65988" y="0"/>
                  </a:moveTo>
                  <a:lnTo>
                    <a:pt x="1153212" y="0"/>
                  </a:lnTo>
                  <a:cubicBezTo>
                    <a:pt x="1189656" y="0"/>
                    <a:pt x="1219200" y="29544"/>
                    <a:pt x="1219200" y="65988"/>
                  </a:cubicBezTo>
                  <a:lnTo>
                    <a:pt x="1219200" y="746812"/>
                  </a:lnTo>
                  <a:cubicBezTo>
                    <a:pt x="1219200" y="783256"/>
                    <a:pt x="1189656" y="812800"/>
                    <a:pt x="1153212" y="812800"/>
                  </a:cubicBezTo>
                  <a:lnTo>
                    <a:pt x="65988" y="812800"/>
                  </a:lnTo>
                  <a:cubicBezTo>
                    <a:pt x="29544" y="812800"/>
                    <a:pt x="0" y="783256"/>
                    <a:pt x="0" y="746812"/>
                  </a:cubicBezTo>
                  <a:lnTo>
                    <a:pt x="0" y="65988"/>
                  </a:lnTo>
                  <a:cubicBezTo>
                    <a:pt x="0" y="29544"/>
                    <a:pt x="29544" y="0"/>
                    <a:pt x="65988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2192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LEGATURA CU MEDICUL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4283914" y="8161780"/>
            <a:ext cx="1173236" cy="782157"/>
            <a:chOff x="0" y="0"/>
            <a:chExt cx="1219200" cy="81280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219200" cy="812800"/>
            </a:xfrm>
            <a:custGeom>
              <a:avLst/>
              <a:gdLst/>
              <a:ahLst/>
              <a:cxnLst/>
              <a:rect r="r" b="b" t="t" l="l"/>
              <a:pathLst>
                <a:path h="812800" w="1219200">
                  <a:moveTo>
                    <a:pt x="65988" y="0"/>
                  </a:moveTo>
                  <a:lnTo>
                    <a:pt x="1153212" y="0"/>
                  </a:lnTo>
                  <a:cubicBezTo>
                    <a:pt x="1189656" y="0"/>
                    <a:pt x="1219200" y="29544"/>
                    <a:pt x="1219200" y="65988"/>
                  </a:cubicBezTo>
                  <a:lnTo>
                    <a:pt x="1219200" y="746812"/>
                  </a:lnTo>
                  <a:cubicBezTo>
                    <a:pt x="1219200" y="783256"/>
                    <a:pt x="1189656" y="812800"/>
                    <a:pt x="1153212" y="812800"/>
                  </a:cubicBezTo>
                  <a:lnTo>
                    <a:pt x="65988" y="812800"/>
                  </a:lnTo>
                  <a:cubicBezTo>
                    <a:pt x="29544" y="812800"/>
                    <a:pt x="0" y="783256"/>
                    <a:pt x="0" y="746812"/>
                  </a:cubicBezTo>
                  <a:lnTo>
                    <a:pt x="0" y="65988"/>
                  </a:lnTo>
                  <a:cubicBezTo>
                    <a:pt x="0" y="29544"/>
                    <a:pt x="29544" y="0"/>
                    <a:pt x="65988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2192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STERGE</a:t>
              </a:r>
            </a:p>
            <a:p>
              <a:pPr algn="ctr">
                <a:lnSpc>
                  <a:spcPts val="1260"/>
                </a:lnSpc>
                <a:spcBef>
                  <a:spcPct val="0"/>
                </a:spcBef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PACIENT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6825925" y="8161780"/>
            <a:ext cx="1173236" cy="782157"/>
            <a:chOff x="0" y="0"/>
            <a:chExt cx="1219200" cy="812800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219200" cy="812800"/>
            </a:xfrm>
            <a:custGeom>
              <a:avLst/>
              <a:gdLst/>
              <a:ahLst/>
              <a:cxnLst/>
              <a:rect r="r" b="b" t="t" l="l"/>
              <a:pathLst>
                <a:path h="812800" w="1219200">
                  <a:moveTo>
                    <a:pt x="65988" y="0"/>
                  </a:moveTo>
                  <a:lnTo>
                    <a:pt x="1153212" y="0"/>
                  </a:lnTo>
                  <a:cubicBezTo>
                    <a:pt x="1189656" y="0"/>
                    <a:pt x="1219200" y="29544"/>
                    <a:pt x="1219200" y="65988"/>
                  </a:cubicBezTo>
                  <a:lnTo>
                    <a:pt x="1219200" y="746812"/>
                  </a:lnTo>
                  <a:cubicBezTo>
                    <a:pt x="1219200" y="783256"/>
                    <a:pt x="1189656" y="812800"/>
                    <a:pt x="1153212" y="812800"/>
                  </a:cubicBezTo>
                  <a:lnTo>
                    <a:pt x="65988" y="812800"/>
                  </a:lnTo>
                  <a:cubicBezTo>
                    <a:pt x="29544" y="812800"/>
                    <a:pt x="0" y="783256"/>
                    <a:pt x="0" y="746812"/>
                  </a:cubicBezTo>
                  <a:lnTo>
                    <a:pt x="0" y="65988"/>
                  </a:lnTo>
                  <a:cubicBezTo>
                    <a:pt x="0" y="29544"/>
                    <a:pt x="29544" y="0"/>
                    <a:pt x="65988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12192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EDITEAZA</a:t>
              </a:r>
            </a:p>
            <a:p>
              <a:pPr algn="ctr">
                <a:lnSpc>
                  <a:spcPts val="1260"/>
                </a:lnSpc>
                <a:spcBef>
                  <a:spcPct val="0"/>
                </a:spcBef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MEDIC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8096930" y="8161780"/>
            <a:ext cx="1173236" cy="782157"/>
            <a:chOff x="0" y="0"/>
            <a:chExt cx="1219200" cy="812800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219200" cy="812800"/>
            </a:xfrm>
            <a:custGeom>
              <a:avLst/>
              <a:gdLst/>
              <a:ahLst/>
              <a:cxnLst/>
              <a:rect r="r" b="b" t="t" l="l"/>
              <a:pathLst>
                <a:path h="812800" w="1219200">
                  <a:moveTo>
                    <a:pt x="65988" y="0"/>
                  </a:moveTo>
                  <a:lnTo>
                    <a:pt x="1153212" y="0"/>
                  </a:lnTo>
                  <a:cubicBezTo>
                    <a:pt x="1189656" y="0"/>
                    <a:pt x="1219200" y="29544"/>
                    <a:pt x="1219200" y="65988"/>
                  </a:cubicBezTo>
                  <a:lnTo>
                    <a:pt x="1219200" y="746812"/>
                  </a:lnTo>
                  <a:cubicBezTo>
                    <a:pt x="1219200" y="783256"/>
                    <a:pt x="1189656" y="812800"/>
                    <a:pt x="1153212" y="812800"/>
                  </a:cubicBezTo>
                  <a:lnTo>
                    <a:pt x="65988" y="812800"/>
                  </a:lnTo>
                  <a:cubicBezTo>
                    <a:pt x="29544" y="812800"/>
                    <a:pt x="0" y="783256"/>
                    <a:pt x="0" y="746812"/>
                  </a:cubicBezTo>
                  <a:lnTo>
                    <a:pt x="0" y="65988"/>
                  </a:lnTo>
                  <a:cubicBezTo>
                    <a:pt x="0" y="29544"/>
                    <a:pt x="29544" y="0"/>
                    <a:pt x="65988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12192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ADAUGA MEDIC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5554919" y="8161780"/>
            <a:ext cx="1173236" cy="782157"/>
            <a:chOff x="0" y="0"/>
            <a:chExt cx="1219200" cy="81280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219200" cy="812800"/>
            </a:xfrm>
            <a:custGeom>
              <a:avLst/>
              <a:gdLst/>
              <a:ahLst/>
              <a:cxnLst/>
              <a:rect r="r" b="b" t="t" l="l"/>
              <a:pathLst>
                <a:path h="812800" w="1219200">
                  <a:moveTo>
                    <a:pt x="65988" y="0"/>
                  </a:moveTo>
                  <a:lnTo>
                    <a:pt x="1153212" y="0"/>
                  </a:lnTo>
                  <a:cubicBezTo>
                    <a:pt x="1189656" y="0"/>
                    <a:pt x="1219200" y="29544"/>
                    <a:pt x="1219200" y="65988"/>
                  </a:cubicBezTo>
                  <a:lnTo>
                    <a:pt x="1219200" y="746812"/>
                  </a:lnTo>
                  <a:cubicBezTo>
                    <a:pt x="1219200" y="783256"/>
                    <a:pt x="1189656" y="812800"/>
                    <a:pt x="1153212" y="812800"/>
                  </a:cubicBezTo>
                  <a:lnTo>
                    <a:pt x="65988" y="812800"/>
                  </a:lnTo>
                  <a:cubicBezTo>
                    <a:pt x="29544" y="812800"/>
                    <a:pt x="0" y="783256"/>
                    <a:pt x="0" y="746812"/>
                  </a:cubicBezTo>
                  <a:lnTo>
                    <a:pt x="0" y="65988"/>
                  </a:lnTo>
                  <a:cubicBezTo>
                    <a:pt x="0" y="29544"/>
                    <a:pt x="29544" y="0"/>
                    <a:pt x="65988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12192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AFISEAZA</a:t>
              </a:r>
            </a:p>
            <a:p>
              <a:pPr algn="ctr">
                <a:lnSpc>
                  <a:spcPts val="1260"/>
                </a:lnSpc>
                <a:spcBef>
                  <a:spcPct val="0"/>
                </a:spcBef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LISTA PACIENTI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0638941" y="8161780"/>
            <a:ext cx="1173236" cy="782157"/>
            <a:chOff x="0" y="0"/>
            <a:chExt cx="12192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219200" cy="812800"/>
            </a:xfrm>
            <a:custGeom>
              <a:avLst/>
              <a:gdLst/>
              <a:ahLst/>
              <a:cxnLst/>
              <a:rect r="r" b="b" t="t" l="l"/>
              <a:pathLst>
                <a:path h="812800" w="1219200">
                  <a:moveTo>
                    <a:pt x="65988" y="0"/>
                  </a:moveTo>
                  <a:lnTo>
                    <a:pt x="1153212" y="0"/>
                  </a:lnTo>
                  <a:cubicBezTo>
                    <a:pt x="1189656" y="0"/>
                    <a:pt x="1219200" y="29544"/>
                    <a:pt x="1219200" y="65988"/>
                  </a:cubicBezTo>
                  <a:lnTo>
                    <a:pt x="1219200" y="746812"/>
                  </a:lnTo>
                  <a:cubicBezTo>
                    <a:pt x="1219200" y="783256"/>
                    <a:pt x="1189656" y="812800"/>
                    <a:pt x="1153212" y="812800"/>
                  </a:cubicBezTo>
                  <a:lnTo>
                    <a:pt x="65988" y="812800"/>
                  </a:lnTo>
                  <a:cubicBezTo>
                    <a:pt x="29544" y="812800"/>
                    <a:pt x="0" y="783256"/>
                    <a:pt x="0" y="746812"/>
                  </a:cubicBezTo>
                  <a:lnTo>
                    <a:pt x="0" y="65988"/>
                  </a:lnTo>
                  <a:cubicBezTo>
                    <a:pt x="0" y="29544"/>
                    <a:pt x="29544" y="0"/>
                    <a:pt x="65988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55" id="55"/>
            <p:cNvSpPr txBox="true"/>
            <p:nvPr/>
          </p:nvSpPr>
          <p:spPr>
            <a:xfrm>
              <a:off x="0" y="-38100"/>
              <a:ext cx="12192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VERIFICA</a:t>
              </a:r>
            </a:p>
            <a:p>
              <a:pPr algn="ctr">
                <a:lnSpc>
                  <a:spcPts val="1260"/>
                </a:lnSpc>
                <a:spcBef>
                  <a:spcPct val="0"/>
                </a:spcBef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PACIENTUL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1909946" y="8161780"/>
            <a:ext cx="1173236" cy="782157"/>
            <a:chOff x="0" y="0"/>
            <a:chExt cx="12192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1219200" cy="812800"/>
            </a:xfrm>
            <a:custGeom>
              <a:avLst/>
              <a:gdLst/>
              <a:ahLst/>
              <a:cxnLst/>
              <a:rect r="r" b="b" t="t" l="l"/>
              <a:pathLst>
                <a:path h="812800" w="1219200">
                  <a:moveTo>
                    <a:pt x="65988" y="0"/>
                  </a:moveTo>
                  <a:lnTo>
                    <a:pt x="1153212" y="0"/>
                  </a:lnTo>
                  <a:cubicBezTo>
                    <a:pt x="1189656" y="0"/>
                    <a:pt x="1219200" y="29544"/>
                    <a:pt x="1219200" y="65988"/>
                  </a:cubicBezTo>
                  <a:lnTo>
                    <a:pt x="1219200" y="746812"/>
                  </a:lnTo>
                  <a:cubicBezTo>
                    <a:pt x="1219200" y="783256"/>
                    <a:pt x="1189656" y="812800"/>
                    <a:pt x="1153212" y="812800"/>
                  </a:cubicBezTo>
                  <a:lnTo>
                    <a:pt x="65988" y="812800"/>
                  </a:lnTo>
                  <a:cubicBezTo>
                    <a:pt x="29544" y="812800"/>
                    <a:pt x="0" y="783256"/>
                    <a:pt x="0" y="746812"/>
                  </a:cubicBezTo>
                  <a:lnTo>
                    <a:pt x="0" y="65988"/>
                  </a:lnTo>
                  <a:cubicBezTo>
                    <a:pt x="0" y="29544"/>
                    <a:pt x="29544" y="0"/>
                    <a:pt x="65988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58" id="58"/>
            <p:cNvSpPr txBox="true"/>
            <p:nvPr/>
          </p:nvSpPr>
          <p:spPr>
            <a:xfrm>
              <a:off x="0" y="-38100"/>
              <a:ext cx="12192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VERIFICA</a:t>
              </a:r>
            </a:p>
            <a:p>
              <a:pPr algn="ctr">
                <a:lnSpc>
                  <a:spcPts val="1260"/>
                </a:lnSpc>
                <a:spcBef>
                  <a:spcPct val="0"/>
                </a:spcBef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PROGRAMARE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9367935" y="8161780"/>
            <a:ext cx="1173236" cy="782157"/>
            <a:chOff x="0" y="0"/>
            <a:chExt cx="1219200" cy="812800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1219200" cy="812800"/>
            </a:xfrm>
            <a:custGeom>
              <a:avLst/>
              <a:gdLst/>
              <a:ahLst/>
              <a:cxnLst/>
              <a:rect r="r" b="b" t="t" l="l"/>
              <a:pathLst>
                <a:path h="812800" w="1219200">
                  <a:moveTo>
                    <a:pt x="65988" y="0"/>
                  </a:moveTo>
                  <a:lnTo>
                    <a:pt x="1153212" y="0"/>
                  </a:lnTo>
                  <a:cubicBezTo>
                    <a:pt x="1189656" y="0"/>
                    <a:pt x="1219200" y="29544"/>
                    <a:pt x="1219200" y="65988"/>
                  </a:cubicBezTo>
                  <a:lnTo>
                    <a:pt x="1219200" y="746812"/>
                  </a:lnTo>
                  <a:cubicBezTo>
                    <a:pt x="1219200" y="783256"/>
                    <a:pt x="1189656" y="812800"/>
                    <a:pt x="1153212" y="812800"/>
                  </a:cubicBezTo>
                  <a:lnTo>
                    <a:pt x="65988" y="812800"/>
                  </a:lnTo>
                  <a:cubicBezTo>
                    <a:pt x="29544" y="812800"/>
                    <a:pt x="0" y="783256"/>
                    <a:pt x="0" y="746812"/>
                  </a:cubicBezTo>
                  <a:lnTo>
                    <a:pt x="0" y="65988"/>
                  </a:lnTo>
                  <a:cubicBezTo>
                    <a:pt x="0" y="29544"/>
                    <a:pt x="29544" y="0"/>
                    <a:pt x="65988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38100"/>
              <a:ext cx="12192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AFISEAZA</a:t>
              </a:r>
            </a:p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LISTA</a:t>
              </a:r>
            </a:p>
            <a:p>
              <a:pPr algn="ctr">
                <a:lnSpc>
                  <a:spcPts val="1260"/>
                </a:lnSpc>
                <a:spcBef>
                  <a:spcPct val="0"/>
                </a:spcBef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MEDICI</a:t>
              </a:r>
            </a:p>
          </p:txBody>
        </p:sp>
      </p:grpSp>
      <p:sp>
        <p:nvSpPr>
          <p:cNvPr name="AutoShape 62" id="62"/>
          <p:cNvSpPr/>
          <p:nvPr/>
        </p:nvSpPr>
        <p:spPr>
          <a:xfrm flipH="true">
            <a:off x="8683548" y="5876532"/>
            <a:ext cx="379704" cy="228524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3" id="63"/>
          <p:cNvSpPr/>
          <p:nvPr/>
        </p:nvSpPr>
        <p:spPr>
          <a:xfrm flipH="true">
            <a:off x="7412543" y="5876532"/>
            <a:ext cx="1650709" cy="228524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4" id="64"/>
          <p:cNvSpPr/>
          <p:nvPr/>
        </p:nvSpPr>
        <p:spPr>
          <a:xfrm flipH="true">
            <a:off x="6141537" y="5876532"/>
            <a:ext cx="2921715" cy="228524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5" id="65"/>
          <p:cNvSpPr/>
          <p:nvPr/>
        </p:nvSpPr>
        <p:spPr>
          <a:xfrm flipH="true">
            <a:off x="4870532" y="5876532"/>
            <a:ext cx="4192720" cy="228524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6" id="66"/>
          <p:cNvSpPr/>
          <p:nvPr/>
        </p:nvSpPr>
        <p:spPr>
          <a:xfrm flipH="true">
            <a:off x="3599527" y="5876532"/>
            <a:ext cx="5463725" cy="228524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7" id="67"/>
          <p:cNvSpPr/>
          <p:nvPr/>
        </p:nvSpPr>
        <p:spPr>
          <a:xfrm flipH="true">
            <a:off x="2328521" y="5876532"/>
            <a:ext cx="6734731" cy="228524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8" id="68"/>
          <p:cNvSpPr/>
          <p:nvPr/>
        </p:nvSpPr>
        <p:spPr>
          <a:xfrm>
            <a:off x="9063252" y="5876532"/>
            <a:ext cx="891301" cy="228524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9" id="69"/>
          <p:cNvSpPr/>
          <p:nvPr/>
        </p:nvSpPr>
        <p:spPr>
          <a:xfrm>
            <a:off x="9063252" y="5876532"/>
            <a:ext cx="3433312" cy="228524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0" id="70"/>
          <p:cNvSpPr/>
          <p:nvPr/>
        </p:nvSpPr>
        <p:spPr>
          <a:xfrm>
            <a:off x="9063252" y="5876532"/>
            <a:ext cx="2162307" cy="228524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1" id="71"/>
          <p:cNvSpPr/>
          <p:nvPr/>
        </p:nvSpPr>
        <p:spPr>
          <a:xfrm>
            <a:off x="9063252" y="5876532"/>
            <a:ext cx="4719155" cy="228524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2" id="72"/>
          <p:cNvSpPr/>
          <p:nvPr/>
        </p:nvSpPr>
        <p:spPr>
          <a:xfrm>
            <a:off x="9063252" y="5876532"/>
            <a:ext cx="5975323" cy="2285247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73" id="73"/>
          <p:cNvSpPr/>
          <p:nvPr/>
        </p:nvSpPr>
        <p:spPr>
          <a:xfrm>
            <a:off x="9063252" y="5876532"/>
            <a:ext cx="7233184" cy="2273144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7282" y="110491"/>
            <a:ext cx="9312478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5066D"/>
                </a:solidFill>
                <a:latin typeface="DejaVu Serif Bold"/>
              </a:rPr>
              <a:t>5.DIAGRAMA DE TRANZITIE STARI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923020" y="809625"/>
            <a:ext cx="762000" cy="762000"/>
          </a:xfrm>
          <a:custGeom>
            <a:avLst/>
            <a:gdLst/>
            <a:ahLst/>
            <a:cxnLst/>
            <a:rect r="r" b="b" t="t" l="l"/>
            <a:pathLst>
              <a:path h="762000" w="762000">
                <a:moveTo>
                  <a:pt x="0" y="0"/>
                </a:moveTo>
                <a:lnTo>
                  <a:pt x="762000" y="0"/>
                </a:lnTo>
                <a:lnTo>
                  <a:pt x="762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23020" y="9056959"/>
            <a:ext cx="762000" cy="762000"/>
          </a:xfrm>
          <a:custGeom>
            <a:avLst/>
            <a:gdLst/>
            <a:ahLst/>
            <a:cxnLst/>
            <a:rect r="r" b="b" t="t" l="l"/>
            <a:pathLst>
              <a:path h="762000" w="762000">
                <a:moveTo>
                  <a:pt x="0" y="0"/>
                </a:moveTo>
                <a:lnTo>
                  <a:pt x="762000" y="0"/>
                </a:lnTo>
                <a:lnTo>
                  <a:pt x="7620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9304020" y="1571625"/>
            <a:ext cx="0" cy="83820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840980" y="2409825"/>
            <a:ext cx="2926080" cy="452212"/>
          </a:xfrm>
          <a:custGeom>
            <a:avLst/>
            <a:gdLst/>
            <a:ahLst/>
            <a:cxnLst/>
            <a:rect r="r" b="b" t="t" l="l"/>
            <a:pathLst>
              <a:path h="452212" w="2926080">
                <a:moveTo>
                  <a:pt x="0" y="0"/>
                </a:moveTo>
                <a:lnTo>
                  <a:pt x="2926080" y="0"/>
                </a:lnTo>
                <a:lnTo>
                  <a:pt x="2926080" y="452212"/>
                </a:lnTo>
                <a:lnTo>
                  <a:pt x="0" y="4522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534400" y="2498771"/>
            <a:ext cx="1539240" cy="43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</a:pPr>
            <a:r>
              <a:rPr lang="en-US" sz="1200">
                <a:solidFill>
                  <a:srgbClr val="000000"/>
                </a:solidFill>
                <a:latin typeface="Arial"/>
              </a:rPr>
              <a:t>LOGIN</a:t>
            </a:r>
          </a:p>
          <a:p>
            <a:pPr algn="ctr">
              <a:lnSpc>
                <a:spcPts val="1679"/>
              </a:lnSpc>
              <a:spcBef>
                <a:spcPct val="0"/>
              </a:spcBef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840980" y="3687491"/>
            <a:ext cx="2926080" cy="452212"/>
          </a:xfrm>
          <a:custGeom>
            <a:avLst/>
            <a:gdLst/>
            <a:ahLst/>
            <a:cxnLst/>
            <a:rect r="r" b="b" t="t" l="l"/>
            <a:pathLst>
              <a:path h="452212" w="2926080">
                <a:moveTo>
                  <a:pt x="0" y="0"/>
                </a:moveTo>
                <a:lnTo>
                  <a:pt x="2926080" y="0"/>
                </a:lnTo>
                <a:lnTo>
                  <a:pt x="2926080" y="452213"/>
                </a:lnTo>
                <a:lnTo>
                  <a:pt x="0" y="4522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flipH="true">
            <a:off x="9304020" y="2862037"/>
            <a:ext cx="0" cy="82545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" id="11"/>
          <p:cNvSpPr/>
          <p:nvPr/>
        </p:nvSpPr>
        <p:spPr>
          <a:xfrm flipH="true">
            <a:off x="9304020" y="4139704"/>
            <a:ext cx="0" cy="82545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2" id="12"/>
          <p:cNvGrpSpPr/>
          <p:nvPr/>
        </p:nvGrpSpPr>
        <p:grpSpPr>
          <a:xfrm rot="0">
            <a:off x="8503920" y="4965157"/>
            <a:ext cx="1600200" cy="645068"/>
            <a:chOff x="0" y="0"/>
            <a:chExt cx="711200" cy="28669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711200" cy="286697"/>
            </a:xfrm>
            <a:custGeom>
              <a:avLst/>
              <a:gdLst/>
              <a:ahLst/>
              <a:cxnLst/>
              <a:rect r="r" b="b" t="t" l="l"/>
              <a:pathLst>
                <a:path h="286697" w="711200">
                  <a:moveTo>
                    <a:pt x="355600" y="0"/>
                  </a:moveTo>
                  <a:lnTo>
                    <a:pt x="711200" y="143348"/>
                  </a:lnTo>
                  <a:lnTo>
                    <a:pt x="355600" y="286697"/>
                  </a:lnTo>
                  <a:lnTo>
                    <a:pt x="0" y="143348"/>
                  </a:lnTo>
                  <a:lnTo>
                    <a:pt x="355600" y="0"/>
                  </a:ln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2238" y="1651"/>
              <a:ext cx="466725" cy="2357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</a:p>
          </p:txBody>
        </p:sp>
      </p:grpSp>
      <p:sp>
        <p:nvSpPr>
          <p:cNvPr name="AutoShape 15" id="15"/>
          <p:cNvSpPr/>
          <p:nvPr/>
        </p:nvSpPr>
        <p:spPr>
          <a:xfrm flipH="true">
            <a:off x="9304020" y="5610225"/>
            <a:ext cx="0" cy="825454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7840980" y="6435679"/>
            <a:ext cx="2926080" cy="452212"/>
          </a:xfrm>
          <a:custGeom>
            <a:avLst/>
            <a:gdLst/>
            <a:ahLst/>
            <a:cxnLst/>
            <a:rect r="r" b="b" t="t" l="l"/>
            <a:pathLst>
              <a:path h="452212" w="2926080">
                <a:moveTo>
                  <a:pt x="0" y="0"/>
                </a:moveTo>
                <a:lnTo>
                  <a:pt x="2926080" y="0"/>
                </a:lnTo>
                <a:lnTo>
                  <a:pt x="2926080" y="452212"/>
                </a:lnTo>
                <a:lnTo>
                  <a:pt x="0" y="4522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9304020" y="6887891"/>
            <a:ext cx="0" cy="85842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7840980" y="7746319"/>
            <a:ext cx="2926080" cy="452212"/>
          </a:xfrm>
          <a:custGeom>
            <a:avLst/>
            <a:gdLst/>
            <a:ahLst/>
            <a:cxnLst/>
            <a:rect r="r" b="b" t="t" l="l"/>
            <a:pathLst>
              <a:path h="452212" w="2926080">
                <a:moveTo>
                  <a:pt x="0" y="0"/>
                </a:moveTo>
                <a:lnTo>
                  <a:pt x="2926080" y="0"/>
                </a:lnTo>
                <a:lnTo>
                  <a:pt x="2926080" y="452212"/>
                </a:lnTo>
                <a:lnTo>
                  <a:pt x="0" y="4522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9" id="19"/>
          <p:cNvSpPr/>
          <p:nvPr/>
        </p:nvSpPr>
        <p:spPr>
          <a:xfrm>
            <a:off x="9304020" y="8198531"/>
            <a:ext cx="0" cy="85842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0" id="20"/>
          <p:cNvSpPr txBox="true"/>
          <p:nvPr/>
        </p:nvSpPr>
        <p:spPr>
          <a:xfrm rot="0">
            <a:off x="8923020" y="1015365"/>
            <a:ext cx="762000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Arial"/>
              </a:rPr>
              <a:t>START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23020" y="9304609"/>
            <a:ext cx="762000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Arial"/>
              </a:rPr>
              <a:t>STOP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503920" y="3776437"/>
            <a:ext cx="1539240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Arial"/>
              </a:rPr>
              <a:t>VALIDARE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64880" y="5150531"/>
            <a:ext cx="1539240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Arial"/>
              </a:rPr>
              <a:t>SUCCES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810500" y="6419850"/>
            <a:ext cx="2926080" cy="43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Arial"/>
              </a:rPr>
              <a:t>AFISARE MENIUL PENTRU DOCTOR/ ASISTENT/ PACIENT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871460" y="7835265"/>
            <a:ext cx="2926080" cy="226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79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Arial"/>
              </a:rPr>
              <a:t>REALIZAREA ACTIUNII DORITE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19756"/>
            <a:ext cx="9312478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5066D"/>
                </a:solidFill>
                <a:latin typeface="DejaVu Serif Bold"/>
              </a:rPr>
              <a:t>6.DIAGRAMA DE COMPONENTE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332562" y="2806137"/>
            <a:ext cx="4814430" cy="1547495"/>
            <a:chOff x="0" y="0"/>
            <a:chExt cx="1896533" cy="6096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96533" cy="609600"/>
            </a:xfrm>
            <a:custGeom>
              <a:avLst/>
              <a:gdLst/>
              <a:ahLst/>
              <a:cxnLst/>
              <a:rect r="r" b="b" t="t" l="l"/>
              <a:pathLst>
                <a:path h="609600" w="1896533">
                  <a:moveTo>
                    <a:pt x="0" y="0"/>
                  </a:moveTo>
                  <a:lnTo>
                    <a:pt x="1896533" y="0"/>
                  </a:lnTo>
                  <a:lnTo>
                    <a:pt x="1896533" y="609600"/>
                  </a:lnTo>
                  <a:lnTo>
                    <a:pt x="0" y="609600"/>
                  </a:ln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14300"/>
              <a:ext cx="1896533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100F0D"/>
                  </a:solidFill>
                  <a:latin typeface="Arial"/>
                </a:rPr>
                <a:t>FORMULAR DE AUTENTIFICARE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141008" y="2806137"/>
            <a:ext cx="4814430" cy="1547495"/>
            <a:chOff x="0" y="0"/>
            <a:chExt cx="1896533" cy="6096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96533" cy="609600"/>
            </a:xfrm>
            <a:custGeom>
              <a:avLst/>
              <a:gdLst/>
              <a:ahLst/>
              <a:cxnLst/>
              <a:rect r="r" b="b" t="t" l="l"/>
              <a:pathLst>
                <a:path h="609600" w="1896533">
                  <a:moveTo>
                    <a:pt x="0" y="0"/>
                  </a:moveTo>
                  <a:lnTo>
                    <a:pt x="1896533" y="0"/>
                  </a:lnTo>
                  <a:lnTo>
                    <a:pt x="1896533" y="609600"/>
                  </a:lnTo>
                  <a:lnTo>
                    <a:pt x="0" y="609600"/>
                  </a:ln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14300"/>
              <a:ext cx="1896533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100F0D"/>
                  </a:solidFill>
                  <a:latin typeface="Arial"/>
                </a:rPr>
                <a:t>VERIFICARE UTILIZATORULUI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141008" y="5933367"/>
            <a:ext cx="4814430" cy="1547495"/>
            <a:chOff x="0" y="0"/>
            <a:chExt cx="1896533" cy="6096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96533" cy="609600"/>
            </a:xfrm>
            <a:custGeom>
              <a:avLst/>
              <a:gdLst/>
              <a:ahLst/>
              <a:cxnLst/>
              <a:rect r="r" b="b" t="t" l="l"/>
              <a:pathLst>
                <a:path h="609600" w="1896533">
                  <a:moveTo>
                    <a:pt x="0" y="0"/>
                  </a:moveTo>
                  <a:lnTo>
                    <a:pt x="1896533" y="0"/>
                  </a:lnTo>
                  <a:lnTo>
                    <a:pt x="1896533" y="609600"/>
                  </a:lnTo>
                  <a:lnTo>
                    <a:pt x="0" y="609600"/>
                  </a:ln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1896533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100F0D"/>
                  </a:solidFill>
                  <a:latin typeface="Arial"/>
                </a:rPr>
                <a:t>PAGINI HTML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332562" y="5933367"/>
            <a:ext cx="4814430" cy="1547495"/>
            <a:chOff x="0" y="0"/>
            <a:chExt cx="1896533" cy="6096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96533" cy="609600"/>
            </a:xfrm>
            <a:custGeom>
              <a:avLst/>
              <a:gdLst/>
              <a:ahLst/>
              <a:cxnLst/>
              <a:rect r="r" b="b" t="t" l="l"/>
              <a:pathLst>
                <a:path h="609600" w="1896533">
                  <a:moveTo>
                    <a:pt x="0" y="0"/>
                  </a:moveTo>
                  <a:lnTo>
                    <a:pt x="1896533" y="0"/>
                  </a:lnTo>
                  <a:lnTo>
                    <a:pt x="1896533" y="609600"/>
                  </a:lnTo>
                  <a:lnTo>
                    <a:pt x="0" y="609600"/>
                  </a:ln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14300"/>
              <a:ext cx="1896533" cy="723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100F0D"/>
                  </a:solidFill>
                  <a:latin typeface="Arial"/>
                </a:rPr>
                <a:t>UTILIZATORI</a:t>
              </a:r>
            </a:p>
          </p:txBody>
        </p:sp>
      </p:grpSp>
      <p:sp>
        <p:nvSpPr>
          <p:cNvPr name="AutoShape 16" id="16"/>
          <p:cNvSpPr/>
          <p:nvPr/>
        </p:nvSpPr>
        <p:spPr>
          <a:xfrm>
            <a:off x="7955438" y="3579885"/>
            <a:ext cx="237712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5548223" y="4353633"/>
            <a:ext cx="0" cy="1579735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7955438" y="6707115"/>
            <a:ext cx="2377125" cy="0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194430"/>
            <a:ext cx="8486347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5066D"/>
                </a:solidFill>
                <a:latin typeface="DejaVu Serif Bold"/>
              </a:rPr>
              <a:t>7.DIAGRAMA DE PACHETE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6017315" y="4504831"/>
            <a:ext cx="2084457" cy="1667566"/>
          </a:xfrm>
          <a:custGeom>
            <a:avLst/>
            <a:gdLst/>
            <a:ahLst/>
            <a:cxnLst/>
            <a:rect r="r" b="b" t="t" l="l"/>
            <a:pathLst>
              <a:path h="1667566" w="2084457">
                <a:moveTo>
                  <a:pt x="0" y="0"/>
                </a:moveTo>
                <a:lnTo>
                  <a:pt x="2084457" y="0"/>
                </a:lnTo>
                <a:lnTo>
                  <a:pt x="2084457" y="1667565"/>
                </a:lnTo>
                <a:lnTo>
                  <a:pt x="0" y="16675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018876" y="5091434"/>
            <a:ext cx="2084457" cy="44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6"/>
              </a:lnSpc>
              <a:spcBef>
                <a:spcPct val="0"/>
              </a:spcBef>
            </a:pPr>
            <a:r>
              <a:rPr lang="en-US" sz="2626">
                <a:solidFill>
                  <a:srgbClr val="FFFFFE"/>
                </a:solidFill>
                <a:latin typeface="Cocomat Pro"/>
              </a:rPr>
              <a:t>INTERFETE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186228" y="1427160"/>
            <a:ext cx="2084457" cy="1667566"/>
          </a:xfrm>
          <a:custGeom>
            <a:avLst/>
            <a:gdLst/>
            <a:ahLst/>
            <a:cxnLst/>
            <a:rect r="r" b="b" t="t" l="l"/>
            <a:pathLst>
              <a:path h="1667566" w="2084457">
                <a:moveTo>
                  <a:pt x="0" y="0"/>
                </a:moveTo>
                <a:lnTo>
                  <a:pt x="2084457" y="0"/>
                </a:lnTo>
                <a:lnTo>
                  <a:pt x="2084457" y="1667566"/>
                </a:lnTo>
                <a:lnTo>
                  <a:pt x="0" y="1667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179037" y="1790382"/>
            <a:ext cx="2084457" cy="89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6"/>
              </a:lnSpc>
              <a:spcBef>
                <a:spcPct val="0"/>
              </a:spcBef>
            </a:pPr>
            <a:r>
              <a:rPr lang="en-US" sz="2626">
                <a:solidFill>
                  <a:srgbClr val="FFFFFE"/>
                </a:solidFill>
                <a:latin typeface="Cocomat Pro"/>
              </a:rPr>
              <a:t>BAZA DE DATE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186228" y="4502396"/>
            <a:ext cx="2084457" cy="1667566"/>
          </a:xfrm>
          <a:custGeom>
            <a:avLst/>
            <a:gdLst/>
            <a:ahLst/>
            <a:cxnLst/>
            <a:rect r="r" b="b" t="t" l="l"/>
            <a:pathLst>
              <a:path h="1667566" w="2084457">
                <a:moveTo>
                  <a:pt x="0" y="0"/>
                </a:moveTo>
                <a:lnTo>
                  <a:pt x="2084457" y="0"/>
                </a:lnTo>
                <a:lnTo>
                  <a:pt x="2084457" y="1667565"/>
                </a:lnTo>
                <a:lnTo>
                  <a:pt x="0" y="16675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186228" y="5086564"/>
            <a:ext cx="2084457" cy="442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6"/>
              </a:lnSpc>
              <a:spcBef>
                <a:spcPct val="0"/>
              </a:spcBef>
            </a:pPr>
            <a:r>
              <a:rPr lang="en-US" sz="2626">
                <a:solidFill>
                  <a:srgbClr val="FFFFFE"/>
                </a:solidFill>
                <a:latin typeface="Cocomat Pro"/>
              </a:rPr>
              <a:t>METODE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179037" y="7186521"/>
            <a:ext cx="2091648" cy="1673318"/>
          </a:xfrm>
          <a:custGeom>
            <a:avLst/>
            <a:gdLst/>
            <a:ahLst/>
            <a:cxnLst/>
            <a:rect r="r" b="b" t="t" l="l"/>
            <a:pathLst>
              <a:path h="1673318" w="2091648">
                <a:moveTo>
                  <a:pt x="0" y="0"/>
                </a:moveTo>
                <a:lnTo>
                  <a:pt x="2091648" y="0"/>
                </a:lnTo>
                <a:lnTo>
                  <a:pt x="2091648" y="1673319"/>
                </a:lnTo>
                <a:lnTo>
                  <a:pt x="0" y="16733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179037" y="7544873"/>
            <a:ext cx="2084457" cy="8937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76"/>
              </a:lnSpc>
              <a:spcBef>
                <a:spcPct val="0"/>
              </a:spcBef>
            </a:pPr>
            <a:r>
              <a:rPr lang="en-US" sz="2626">
                <a:solidFill>
                  <a:srgbClr val="FFFFFE"/>
                </a:solidFill>
                <a:latin typeface="Cocomat Pro"/>
              </a:rPr>
              <a:t>TRATAREA ERORILOR</a:t>
            </a:r>
          </a:p>
        </p:txBody>
      </p:sp>
      <p:sp>
        <p:nvSpPr>
          <p:cNvPr name="AutoShape 12" id="12"/>
          <p:cNvSpPr/>
          <p:nvPr/>
        </p:nvSpPr>
        <p:spPr>
          <a:xfrm flipV="true">
            <a:off x="8101772" y="2260943"/>
            <a:ext cx="2084457" cy="3077671"/>
          </a:xfrm>
          <a:prstGeom prst="line">
            <a:avLst/>
          </a:prstGeom>
          <a:ln cap="flat" w="28575">
            <a:solidFill>
              <a:srgbClr val="000000"/>
            </a:solidFill>
            <a:prstDash val="lgDash"/>
            <a:headEnd type="none" len="sm" w="sm"/>
            <a:tailEnd type="triangle" len="med" w="lg"/>
          </a:ln>
        </p:spPr>
      </p:sp>
      <p:sp>
        <p:nvSpPr>
          <p:cNvPr name="AutoShape 13" id="13"/>
          <p:cNvSpPr/>
          <p:nvPr/>
        </p:nvSpPr>
        <p:spPr>
          <a:xfrm flipV="true">
            <a:off x="8103333" y="5336178"/>
            <a:ext cx="2082896" cy="4870"/>
          </a:xfrm>
          <a:prstGeom prst="line">
            <a:avLst/>
          </a:prstGeom>
          <a:ln cap="flat" w="28575">
            <a:solidFill>
              <a:srgbClr val="000000"/>
            </a:solidFill>
            <a:prstDash val="lgDash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>
            <a:off x="8103333" y="5341049"/>
            <a:ext cx="2075705" cy="2682132"/>
          </a:xfrm>
          <a:prstGeom prst="line">
            <a:avLst/>
          </a:prstGeom>
          <a:ln cap="flat" w="28575">
            <a:solidFill>
              <a:srgbClr val="000000"/>
            </a:solidFill>
            <a:prstDash val="lgDash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2124" y="235030"/>
            <a:ext cx="9312478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5066D"/>
                </a:solidFill>
                <a:latin typeface="DejaVu Serif Bold"/>
              </a:rPr>
              <a:t>8.DIAGRAMA DE BAZE DE DATE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823892" y="1395740"/>
            <a:ext cx="2308860" cy="836910"/>
            <a:chOff x="0" y="0"/>
            <a:chExt cx="1026160" cy="37196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6160" cy="371960"/>
            </a:xfrm>
            <a:custGeom>
              <a:avLst/>
              <a:gdLst/>
              <a:ahLst/>
              <a:cxnLst/>
              <a:rect r="r" b="b" t="t" l="l"/>
              <a:pathLst>
                <a:path h="371960" w="1026160">
                  <a:moveTo>
                    <a:pt x="0" y="0"/>
                  </a:moveTo>
                  <a:lnTo>
                    <a:pt x="1026160" y="0"/>
                  </a:lnTo>
                  <a:lnTo>
                    <a:pt x="1026160" y="371960"/>
                  </a:lnTo>
                  <a:lnTo>
                    <a:pt x="0" y="371960"/>
                  </a:ln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61925"/>
              <a:ext cx="1026160" cy="533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000000"/>
                  </a:solidFill>
                  <a:latin typeface="Arial"/>
                </a:rPr>
                <a:t>cont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1245772" y="1395740"/>
            <a:ext cx="2606040" cy="836910"/>
            <a:chOff x="0" y="0"/>
            <a:chExt cx="1158240" cy="37196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58240" cy="371960"/>
            </a:xfrm>
            <a:custGeom>
              <a:avLst/>
              <a:gdLst/>
              <a:ahLst/>
              <a:cxnLst/>
              <a:rect r="r" b="b" t="t" l="l"/>
              <a:pathLst>
                <a:path h="371960" w="1158240">
                  <a:moveTo>
                    <a:pt x="0" y="0"/>
                  </a:moveTo>
                  <a:lnTo>
                    <a:pt x="1158240" y="0"/>
                  </a:lnTo>
                  <a:lnTo>
                    <a:pt x="1158240" y="371960"/>
                  </a:lnTo>
                  <a:lnTo>
                    <a:pt x="0" y="371960"/>
                  </a:ln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161925"/>
              <a:ext cx="1158240" cy="533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000000"/>
                  </a:solidFill>
                  <a:latin typeface="Arial"/>
                </a:rPr>
                <a:t>user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7892972" y="1285875"/>
            <a:ext cx="1981200" cy="1056640"/>
            <a:chOff x="0" y="0"/>
            <a:chExt cx="612663" cy="32675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12663" cy="326754"/>
            </a:xfrm>
            <a:custGeom>
              <a:avLst/>
              <a:gdLst/>
              <a:ahLst/>
              <a:cxnLst/>
              <a:rect r="r" b="b" t="t" l="l"/>
              <a:pathLst>
                <a:path h="326754" w="612663">
                  <a:moveTo>
                    <a:pt x="306332" y="0"/>
                  </a:moveTo>
                  <a:lnTo>
                    <a:pt x="612663" y="163377"/>
                  </a:lnTo>
                  <a:lnTo>
                    <a:pt x="306332" y="326754"/>
                  </a:lnTo>
                  <a:lnTo>
                    <a:pt x="0" y="163377"/>
                  </a:lnTo>
                  <a:lnTo>
                    <a:pt x="306332" y="0"/>
                  </a:ln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105302" y="-20039"/>
              <a:ext cx="402060" cy="290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rial"/>
                </a:rPr>
                <a:t>depinde de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>
            <a:off x="6132752" y="1814195"/>
            <a:ext cx="176022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9874172" y="1814195"/>
            <a:ext cx="137160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5" id="15"/>
          <p:cNvGrpSpPr/>
          <p:nvPr/>
        </p:nvGrpSpPr>
        <p:grpSpPr>
          <a:xfrm rot="0">
            <a:off x="3961052" y="6588618"/>
            <a:ext cx="1981200" cy="1056640"/>
            <a:chOff x="0" y="0"/>
            <a:chExt cx="612663" cy="3267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12663" cy="326754"/>
            </a:xfrm>
            <a:custGeom>
              <a:avLst/>
              <a:gdLst/>
              <a:ahLst/>
              <a:cxnLst/>
              <a:rect r="r" b="b" t="t" l="l"/>
              <a:pathLst>
                <a:path h="326754" w="612663">
                  <a:moveTo>
                    <a:pt x="306332" y="0"/>
                  </a:moveTo>
                  <a:lnTo>
                    <a:pt x="612663" y="163377"/>
                  </a:lnTo>
                  <a:lnTo>
                    <a:pt x="306332" y="326754"/>
                  </a:lnTo>
                  <a:lnTo>
                    <a:pt x="0" y="163377"/>
                  </a:lnTo>
                  <a:lnTo>
                    <a:pt x="306332" y="0"/>
                  </a:ln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05302" y="-20039"/>
              <a:ext cx="402060" cy="290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rial"/>
                </a:rPr>
                <a:t>atasat la</a:t>
              </a:r>
            </a:p>
          </p:txBody>
        </p:sp>
      </p:grpSp>
      <p:sp>
        <p:nvSpPr>
          <p:cNvPr name="AutoShape 18" id="18"/>
          <p:cNvSpPr/>
          <p:nvPr/>
        </p:nvSpPr>
        <p:spPr>
          <a:xfrm flipH="true">
            <a:off x="4954528" y="2232650"/>
            <a:ext cx="23794" cy="435750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8197772" y="6698483"/>
            <a:ext cx="2308860" cy="836910"/>
            <a:chOff x="0" y="0"/>
            <a:chExt cx="1026160" cy="37196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26160" cy="371960"/>
            </a:xfrm>
            <a:custGeom>
              <a:avLst/>
              <a:gdLst/>
              <a:ahLst/>
              <a:cxnLst/>
              <a:rect r="r" b="b" t="t" l="l"/>
              <a:pathLst>
                <a:path h="371960" w="1026160">
                  <a:moveTo>
                    <a:pt x="0" y="0"/>
                  </a:moveTo>
                  <a:lnTo>
                    <a:pt x="1026160" y="0"/>
                  </a:lnTo>
                  <a:lnTo>
                    <a:pt x="1026160" y="371960"/>
                  </a:lnTo>
                  <a:lnTo>
                    <a:pt x="0" y="371960"/>
                  </a:ln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61925"/>
              <a:ext cx="1026160" cy="533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000000"/>
                  </a:solidFill>
                  <a:latin typeface="Arial"/>
                </a:rPr>
                <a:t>actiune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5942252" y="7116938"/>
            <a:ext cx="2255520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3" id="23"/>
          <p:cNvGrpSpPr/>
          <p:nvPr/>
        </p:nvGrpSpPr>
        <p:grpSpPr>
          <a:xfrm rot="0">
            <a:off x="6902372" y="4662493"/>
            <a:ext cx="1981200" cy="1066800"/>
            <a:chOff x="0" y="0"/>
            <a:chExt cx="812800" cy="43766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437662"/>
            </a:xfrm>
            <a:custGeom>
              <a:avLst/>
              <a:gdLst/>
              <a:ahLst/>
              <a:cxnLst/>
              <a:rect r="r" b="b" t="t" l="l"/>
              <a:pathLst>
                <a:path h="437662" w="812800">
                  <a:moveTo>
                    <a:pt x="406400" y="0"/>
                  </a:moveTo>
                  <a:cubicBezTo>
                    <a:pt x="181951" y="0"/>
                    <a:pt x="0" y="97974"/>
                    <a:pt x="0" y="218831"/>
                  </a:cubicBezTo>
                  <a:cubicBezTo>
                    <a:pt x="0" y="339688"/>
                    <a:pt x="181951" y="437662"/>
                    <a:pt x="406400" y="437662"/>
                  </a:cubicBezTo>
                  <a:cubicBezTo>
                    <a:pt x="630849" y="437662"/>
                    <a:pt x="812800" y="339688"/>
                    <a:pt x="812800" y="218831"/>
                  </a:cubicBezTo>
                  <a:cubicBezTo>
                    <a:pt x="812800" y="9797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-35169"/>
              <a:ext cx="660400" cy="43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rial"/>
                </a:rPr>
                <a:t>lista specializari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567592" y="4662493"/>
            <a:ext cx="1981200" cy="1066800"/>
            <a:chOff x="0" y="0"/>
            <a:chExt cx="812800" cy="43766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437662"/>
            </a:xfrm>
            <a:custGeom>
              <a:avLst/>
              <a:gdLst/>
              <a:ahLst/>
              <a:cxnLst/>
              <a:rect r="r" b="b" t="t" l="l"/>
              <a:pathLst>
                <a:path h="437662" w="812800">
                  <a:moveTo>
                    <a:pt x="406400" y="0"/>
                  </a:moveTo>
                  <a:cubicBezTo>
                    <a:pt x="181951" y="0"/>
                    <a:pt x="0" y="97974"/>
                    <a:pt x="0" y="218831"/>
                  </a:cubicBezTo>
                  <a:cubicBezTo>
                    <a:pt x="0" y="339688"/>
                    <a:pt x="181951" y="437662"/>
                    <a:pt x="406400" y="437662"/>
                  </a:cubicBezTo>
                  <a:cubicBezTo>
                    <a:pt x="630849" y="437662"/>
                    <a:pt x="812800" y="339688"/>
                    <a:pt x="812800" y="218831"/>
                  </a:cubicBezTo>
                  <a:cubicBezTo>
                    <a:pt x="812800" y="9797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-35169"/>
              <a:ext cx="660400" cy="43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rial"/>
                </a:rPr>
                <a:t>lista pacienti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1718212" y="6590152"/>
            <a:ext cx="1981200" cy="1066800"/>
            <a:chOff x="0" y="0"/>
            <a:chExt cx="812800" cy="437662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437662"/>
            </a:xfrm>
            <a:custGeom>
              <a:avLst/>
              <a:gdLst/>
              <a:ahLst/>
              <a:cxnLst/>
              <a:rect r="r" b="b" t="t" l="l"/>
              <a:pathLst>
                <a:path h="437662" w="812800">
                  <a:moveTo>
                    <a:pt x="406400" y="0"/>
                  </a:moveTo>
                  <a:cubicBezTo>
                    <a:pt x="181951" y="0"/>
                    <a:pt x="0" y="97974"/>
                    <a:pt x="0" y="218831"/>
                  </a:cubicBezTo>
                  <a:cubicBezTo>
                    <a:pt x="0" y="339688"/>
                    <a:pt x="181951" y="437662"/>
                    <a:pt x="406400" y="437662"/>
                  </a:cubicBezTo>
                  <a:cubicBezTo>
                    <a:pt x="630849" y="437662"/>
                    <a:pt x="812800" y="339688"/>
                    <a:pt x="812800" y="218831"/>
                  </a:cubicBezTo>
                  <a:cubicBezTo>
                    <a:pt x="812800" y="9797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-35169"/>
              <a:ext cx="660400" cy="43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rial"/>
                </a:rPr>
                <a:t>verificari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567592" y="8710940"/>
            <a:ext cx="1981200" cy="1066800"/>
            <a:chOff x="0" y="0"/>
            <a:chExt cx="812800" cy="437662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437662"/>
            </a:xfrm>
            <a:custGeom>
              <a:avLst/>
              <a:gdLst/>
              <a:ahLst/>
              <a:cxnLst/>
              <a:rect r="r" b="b" t="t" l="l"/>
              <a:pathLst>
                <a:path h="437662" w="812800">
                  <a:moveTo>
                    <a:pt x="406400" y="0"/>
                  </a:moveTo>
                  <a:cubicBezTo>
                    <a:pt x="181951" y="0"/>
                    <a:pt x="0" y="97974"/>
                    <a:pt x="0" y="218831"/>
                  </a:cubicBezTo>
                  <a:cubicBezTo>
                    <a:pt x="0" y="339688"/>
                    <a:pt x="181951" y="437662"/>
                    <a:pt x="406400" y="437662"/>
                  </a:cubicBezTo>
                  <a:cubicBezTo>
                    <a:pt x="630849" y="437662"/>
                    <a:pt x="812800" y="339688"/>
                    <a:pt x="812800" y="218831"/>
                  </a:cubicBezTo>
                  <a:cubicBezTo>
                    <a:pt x="812800" y="9797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-35169"/>
              <a:ext cx="660400" cy="43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rial"/>
                </a:rPr>
                <a:t>tratamente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902372" y="8710940"/>
            <a:ext cx="1981200" cy="1066800"/>
            <a:chOff x="0" y="0"/>
            <a:chExt cx="812800" cy="437662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812800" cy="437662"/>
            </a:xfrm>
            <a:custGeom>
              <a:avLst/>
              <a:gdLst/>
              <a:ahLst/>
              <a:cxnLst/>
              <a:rect r="r" b="b" t="t" l="l"/>
              <a:pathLst>
                <a:path h="437662" w="812800">
                  <a:moveTo>
                    <a:pt x="406400" y="0"/>
                  </a:moveTo>
                  <a:cubicBezTo>
                    <a:pt x="181951" y="0"/>
                    <a:pt x="0" y="97974"/>
                    <a:pt x="0" y="218831"/>
                  </a:cubicBezTo>
                  <a:cubicBezTo>
                    <a:pt x="0" y="339688"/>
                    <a:pt x="181951" y="437662"/>
                    <a:pt x="406400" y="437662"/>
                  </a:cubicBezTo>
                  <a:cubicBezTo>
                    <a:pt x="630849" y="437662"/>
                    <a:pt x="812800" y="339688"/>
                    <a:pt x="812800" y="218831"/>
                  </a:cubicBezTo>
                  <a:cubicBezTo>
                    <a:pt x="812800" y="97974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76200" y="-35169"/>
              <a:ext cx="660400" cy="43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rial"/>
                </a:rPr>
                <a:t>programari</a:t>
              </a:r>
            </a:p>
          </p:txBody>
        </p:sp>
      </p:grpSp>
      <p:sp>
        <p:nvSpPr>
          <p:cNvPr name="AutoShape 38" id="38"/>
          <p:cNvSpPr/>
          <p:nvPr/>
        </p:nvSpPr>
        <p:spPr>
          <a:xfrm>
            <a:off x="7892972" y="5729293"/>
            <a:ext cx="1459230" cy="96919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9" id="39"/>
          <p:cNvSpPr/>
          <p:nvPr/>
        </p:nvSpPr>
        <p:spPr>
          <a:xfrm flipH="true">
            <a:off x="9352202" y="5729293"/>
            <a:ext cx="2205990" cy="96919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0" id="40"/>
          <p:cNvSpPr/>
          <p:nvPr/>
        </p:nvSpPr>
        <p:spPr>
          <a:xfrm flipH="true" flipV="true">
            <a:off x="10506632" y="7116938"/>
            <a:ext cx="1211580" cy="661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1" id="41"/>
          <p:cNvSpPr/>
          <p:nvPr/>
        </p:nvSpPr>
        <p:spPr>
          <a:xfrm flipH="true" flipV="true">
            <a:off x="9352202" y="7535393"/>
            <a:ext cx="2205990" cy="11755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2" id="42"/>
          <p:cNvSpPr/>
          <p:nvPr/>
        </p:nvSpPr>
        <p:spPr>
          <a:xfrm flipV="true">
            <a:off x="7892972" y="7535393"/>
            <a:ext cx="1459230" cy="11755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26400" y="405766"/>
            <a:ext cx="6126242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5066D"/>
                </a:solidFill>
                <a:latin typeface="DejaVu Serif Bold"/>
              </a:rPr>
              <a:t>9</a:t>
            </a:r>
            <a:r>
              <a:rPr lang="en-US" sz="3600">
                <a:solidFill>
                  <a:srgbClr val="05066D"/>
                </a:solidFill>
                <a:latin typeface="DejaVu Serif Bold"/>
              </a:rPr>
              <a:t>.STRUCTURI DE DATE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784076" y="1866781"/>
            <a:ext cx="3271446" cy="4426074"/>
            <a:chOff x="0" y="0"/>
            <a:chExt cx="1151467" cy="15578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51467" cy="1557867"/>
            </a:xfrm>
            <a:custGeom>
              <a:avLst/>
              <a:gdLst/>
              <a:ahLst/>
              <a:cxnLst/>
              <a:rect r="r" b="b" t="t" l="l"/>
              <a:pathLst>
                <a:path h="1557867" w="1151467">
                  <a:moveTo>
                    <a:pt x="70995" y="0"/>
                  </a:moveTo>
                  <a:lnTo>
                    <a:pt x="1080471" y="0"/>
                  </a:lnTo>
                  <a:cubicBezTo>
                    <a:pt x="1119681" y="0"/>
                    <a:pt x="1151467" y="31786"/>
                    <a:pt x="1151467" y="70995"/>
                  </a:cubicBezTo>
                  <a:lnTo>
                    <a:pt x="1151467" y="1486871"/>
                  </a:lnTo>
                  <a:cubicBezTo>
                    <a:pt x="1151467" y="1505700"/>
                    <a:pt x="1143987" y="1523758"/>
                    <a:pt x="1130673" y="1537073"/>
                  </a:cubicBezTo>
                  <a:cubicBezTo>
                    <a:pt x="1117358" y="1550387"/>
                    <a:pt x="1099300" y="1557867"/>
                    <a:pt x="1080471" y="1557867"/>
                  </a:cubicBezTo>
                  <a:lnTo>
                    <a:pt x="70995" y="1557867"/>
                  </a:lnTo>
                  <a:cubicBezTo>
                    <a:pt x="52166" y="1557867"/>
                    <a:pt x="34108" y="1550387"/>
                    <a:pt x="20794" y="1537073"/>
                  </a:cubicBezTo>
                  <a:cubicBezTo>
                    <a:pt x="7480" y="1523758"/>
                    <a:pt x="0" y="1505700"/>
                    <a:pt x="0" y="1486871"/>
                  </a:cubicBezTo>
                  <a:lnTo>
                    <a:pt x="0" y="70995"/>
                  </a:lnTo>
                  <a:cubicBezTo>
                    <a:pt x="0" y="52166"/>
                    <a:pt x="7480" y="34108"/>
                    <a:pt x="20794" y="20794"/>
                  </a:cubicBezTo>
                  <a:cubicBezTo>
                    <a:pt x="34108" y="7480"/>
                    <a:pt x="52166" y="0"/>
                    <a:pt x="70995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1151467" cy="1634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  <a:r>
                <a:rPr lang="en-US" sz="1799" u="sng">
                  <a:solidFill>
                    <a:srgbClr val="000000"/>
                  </a:solidFill>
                  <a:latin typeface="Arial Bold"/>
                </a:rPr>
                <a:t>TABELA </a:t>
              </a:r>
            </a:p>
            <a:p>
              <a:pPr algn="ctr">
                <a:lnSpc>
                  <a:spcPts val="2519"/>
                </a:lnSpc>
              </a:pPr>
              <a:r>
                <a:rPr lang="en-US" sz="1799" u="sng">
                  <a:solidFill>
                    <a:srgbClr val="000000"/>
                  </a:solidFill>
                  <a:latin typeface="Arial Bold"/>
                </a:rPr>
                <a:t>LISTA PACIENTI</a:t>
              </a:r>
            </a:p>
            <a:p>
              <a:pPr algn="ctr">
                <a:lnSpc>
                  <a:spcPts val="2099"/>
                </a:lnSpc>
              </a:pPr>
            </a:p>
            <a:p>
              <a:pPr marL="323848" indent="-161924" lvl="1">
                <a:lnSpc>
                  <a:spcPts val="2099"/>
                </a:lnSpc>
                <a:buFont typeface="Arial"/>
                <a:buChar char="•"/>
              </a:pPr>
              <a:r>
                <a:rPr lang="en-US" sz="1499">
                  <a:solidFill>
                    <a:srgbClr val="000000"/>
                  </a:solidFill>
                  <a:latin typeface="Arial"/>
                </a:rPr>
                <a:t>idPacient</a:t>
              </a:r>
            </a:p>
            <a:p>
              <a:pPr marL="323848" indent="-161924" lvl="1">
                <a:lnSpc>
                  <a:spcPts val="2099"/>
                </a:lnSpc>
                <a:buFont typeface="Arial"/>
                <a:buChar char="•"/>
              </a:pPr>
              <a:r>
                <a:rPr lang="en-US" sz="1499">
                  <a:solidFill>
                    <a:srgbClr val="000000"/>
                  </a:solidFill>
                  <a:latin typeface="Arial"/>
                </a:rPr>
                <a:t>numePacient</a:t>
              </a:r>
            </a:p>
            <a:p>
              <a:pPr marL="323848" indent="-161924" lvl="1">
                <a:lnSpc>
                  <a:spcPts val="2099"/>
                </a:lnSpc>
                <a:buFont typeface="Arial"/>
                <a:buChar char="•"/>
              </a:pPr>
              <a:r>
                <a:rPr lang="en-US" sz="1499">
                  <a:solidFill>
                    <a:srgbClr val="000000"/>
                  </a:solidFill>
                  <a:latin typeface="Arial"/>
                </a:rPr>
                <a:t>prenumePacient</a:t>
              </a:r>
            </a:p>
            <a:p>
              <a:pPr marL="323848" indent="-161924" lvl="1">
                <a:lnSpc>
                  <a:spcPts val="2099"/>
                </a:lnSpc>
                <a:buFont typeface="Arial"/>
                <a:buChar char="•"/>
              </a:pPr>
              <a:r>
                <a:rPr lang="en-US" sz="1499">
                  <a:solidFill>
                    <a:srgbClr val="000000"/>
                  </a:solidFill>
                  <a:latin typeface="Arial"/>
                </a:rPr>
                <a:t>boala</a:t>
              </a:r>
            </a:p>
            <a:p>
              <a:pPr marL="323848" indent="-161924" lvl="1">
                <a:lnSpc>
                  <a:spcPts val="2099"/>
                </a:lnSpc>
                <a:buFont typeface="Arial"/>
                <a:buChar char="•"/>
              </a:pPr>
              <a:r>
                <a:rPr lang="en-US" sz="1499">
                  <a:solidFill>
                    <a:srgbClr val="000000"/>
                  </a:solidFill>
                  <a:latin typeface="Arial"/>
                </a:rPr>
                <a:t>tratament</a:t>
              </a:r>
            </a:p>
            <a:p>
              <a:pPr marL="323848" indent="-161924" lvl="1">
                <a:lnSpc>
                  <a:spcPts val="2099"/>
                </a:lnSpc>
                <a:buFont typeface="Arial"/>
                <a:buChar char="•"/>
              </a:pPr>
              <a:r>
                <a:rPr lang="en-US" sz="1499">
                  <a:solidFill>
                    <a:srgbClr val="000000"/>
                  </a:solidFill>
                  <a:latin typeface="Arial"/>
                </a:rPr>
                <a:t>pretTratament</a:t>
              </a:r>
            </a:p>
            <a:p>
              <a:pPr marL="323848" indent="-161924" lvl="1">
                <a:lnSpc>
                  <a:spcPts val="2099"/>
                </a:lnSpc>
                <a:buFont typeface="Arial"/>
                <a:buChar char="•"/>
              </a:pPr>
              <a:r>
                <a:rPr lang="en-US" sz="1499">
                  <a:solidFill>
                    <a:srgbClr val="000000"/>
                  </a:solidFill>
                  <a:latin typeface="Arial"/>
                </a:rPr>
                <a:t>investigatiiClinice</a:t>
              </a:r>
            </a:p>
            <a:p>
              <a:pPr marL="323848" indent="-161924" lvl="1">
                <a:lnSpc>
                  <a:spcPts val="2099"/>
                </a:lnSpc>
                <a:buFont typeface="Arial"/>
                <a:buChar char="•"/>
              </a:pPr>
              <a:r>
                <a:rPr lang="en-US" sz="1499">
                  <a:solidFill>
                    <a:srgbClr val="000000"/>
                  </a:solidFill>
                  <a:latin typeface="Arial"/>
                </a:rPr>
                <a:t>investigatiiParaclinice</a:t>
              </a:r>
            </a:p>
            <a:p>
              <a:pPr marL="323848" indent="-161924" lvl="1">
                <a:lnSpc>
                  <a:spcPts val="2099"/>
                </a:lnSpc>
                <a:buFont typeface="Arial"/>
                <a:buChar char="•"/>
              </a:pPr>
              <a:r>
                <a:rPr lang="en-US" sz="1499">
                  <a:solidFill>
                    <a:srgbClr val="000000"/>
                  </a:solidFill>
                  <a:latin typeface="Arial"/>
                </a:rPr>
                <a:t>investigatiiIntraoperatorii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460998" y="1213640"/>
            <a:ext cx="2886570" cy="3066276"/>
            <a:chOff x="0" y="0"/>
            <a:chExt cx="1016000" cy="107925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6000" cy="1079252"/>
            </a:xfrm>
            <a:custGeom>
              <a:avLst/>
              <a:gdLst/>
              <a:ahLst/>
              <a:cxnLst/>
              <a:rect r="r" b="b" t="t" l="l"/>
              <a:pathLst>
                <a:path h="1079252" w="1016000">
                  <a:moveTo>
                    <a:pt x="80461" y="0"/>
                  </a:moveTo>
                  <a:lnTo>
                    <a:pt x="935539" y="0"/>
                  </a:lnTo>
                  <a:cubicBezTo>
                    <a:pt x="979976" y="0"/>
                    <a:pt x="1016000" y="36024"/>
                    <a:pt x="1016000" y="80461"/>
                  </a:cubicBezTo>
                  <a:lnTo>
                    <a:pt x="1016000" y="998790"/>
                  </a:lnTo>
                  <a:cubicBezTo>
                    <a:pt x="1016000" y="1043228"/>
                    <a:pt x="979976" y="1079252"/>
                    <a:pt x="935539" y="1079252"/>
                  </a:cubicBezTo>
                  <a:lnTo>
                    <a:pt x="80461" y="1079252"/>
                  </a:lnTo>
                  <a:cubicBezTo>
                    <a:pt x="36024" y="1079252"/>
                    <a:pt x="0" y="1043228"/>
                    <a:pt x="0" y="998790"/>
                  </a:cubicBezTo>
                  <a:lnTo>
                    <a:pt x="0" y="80461"/>
                  </a:lnTo>
                  <a:cubicBezTo>
                    <a:pt x="0" y="36024"/>
                    <a:pt x="36024" y="0"/>
                    <a:pt x="80461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016000" cy="1155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  <a:r>
                <a:rPr lang="en-US" sz="1799" u="sng">
                  <a:solidFill>
                    <a:srgbClr val="000000"/>
                  </a:solidFill>
                  <a:latin typeface="Arial Bold"/>
                </a:rPr>
                <a:t>TABELA </a:t>
              </a:r>
            </a:p>
            <a:p>
              <a:pPr algn="ctr">
                <a:lnSpc>
                  <a:spcPts val="2519"/>
                </a:lnSpc>
              </a:pPr>
              <a:r>
                <a:rPr lang="en-US" sz="1799" u="sng">
                  <a:solidFill>
                    <a:srgbClr val="000000"/>
                  </a:solidFill>
                  <a:latin typeface="Arial Bold"/>
                </a:rPr>
                <a:t>LISTA MEDICI</a:t>
              </a:r>
            </a:p>
            <a:p>
              <a:pPr algn="ctr">
                <a:lnSpc>
                  <a:spcPts val="2519"/>
                </a:lnSpc>
              </a:pPr>
            </a:p>
            <a:p>
              <a:pPr marL="323848" indent="-161924" lvl="1">
                <a:lnSpc>
                  <a:spcPts val="2099"/>
                </a:lnSpc>
                <a:buFont typeface="Arial"/>
                <a:buChar char="•"/>
              </a:pPr>
              <a:r>
                <a:rPr lang="en-US" sz="1499">
                  <a:solidFill>
                    <a:srgbClr val="000000"/>
                  </a:solidFill>
                  <a:latin typeface="Arial"/>
                </a:rPr>
                <a:t>idMedic</a:t>
              </a:r>
            </a:p>
            <a:p>
              <a:pPr marL="323848" indent="-161924" lvl="1">
                <a:lnSpc>
                  <a:spcPts val="2099"/>
                </a:lnSpc>
                <a:buFont typeface="Arial"/>
                <a:buChar char="•"/>
              </a:pPr>
              <a:r>
                <a:rPr lang="en-US" sz="1499">
                  <a:solidFill>
                    <a:srgbClr val="000000"/>
                  </a:solidFill>
                  <a:latin typeface="Arial"/>
                </a:rPr>
                <a:t>numeMedic</a:t>
              </a:r>
            </a:p>
            <a:p>
              <a:pPr marL="323848" indent="-161924" lvl="1">
                <a:lnSpc>
                  <a:spcPts val="2099"/>
                </a:lnSpc>
                <a:buFont typeface="Arial"/>
                <a:buChar char="•"/>
              </a:pPr>
              <a:r>
                <a:rPr lang="en-US" sz="1499">
                  <a:solidFill>
                    <a:srgbClr val="000000"/>
                  </a:solidFill>
                  <a:latin typeface="Arial"/>
                </a:rPr>
                <a:t>prenumeMedic</a:t>
              </a:r>
            </a:p>
            <a:p>
              <a:pPr marL="323848" indent="-161924" lvl="1">
                <a:lnSpc>
                  <a:spcPts val="2099"/>
                </a:lnSpc>
                <a:buFont typeface="Arial"/>
                <a:buChar char="•"/>
              </a:pPr>
              <a:r>
                <a:rPr lang="en-US" sz="1499">
                  <a:solidFill>
                    <a:srgbClr val="000000"/>
                  </a:solidFill>
                  <a:latin typeface="Arial"/>
                </a:rPr>
                <a:t>specialitate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304642" y="6466900"/>
            <a:ext cx="3199282" cy="3066276"/>
            <a:chOff x="0" y="0"/>
            <a:chExt cx="1126067" cy="10792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6067" cy="1079252"/>
            </a:xfrm>
            <a:custGeom>
              <a:avLst/>
              <a:gdLst/>
              <a:ahLst/>
              <a:cxnLst/>
              <a:rect r="r" b="b" t="t" l="l"/>
              <a:pathLst>
                <a:path h="1079252" w="1126067">
                  <a:moveTo>
                    <a:pt x="72597" y="0"/>
                  </a:moveTo>
                  <a:lnTo>
                    <a:pt x="1053470" y="0"/>
                  </a:lnTo>
                  <a:cubicBezTo>
                    <a:pt x="1093564" y="0"/>
                    <a:pt x="1126067" y="32503"/>
                    <a:pt x="1126067" y="72597"/>
                  </a:cubicBezTo>
                  <a:lnTo>
                    <a:pt x="1126067" y="1006655"/>
                  </a:lnTo>
                  <a:cubicBezTo>
                    <a:pt x="1126067" y="1046749"/>
                    <a:pt x="1093564" y="1079252"/>
                    <a:pt x="1053470" y="1079252"/>
                  </a:cubicBezTo>
                  <a:lnTo>
                    <a:pt x="72597" y="1079252"/>
                  </a:lnTo>
                  <a:cubicBezTo>
                    <a:pt x="32503" y="1079252"/>
                    <a:pt x="0" y="1046749"/>
                    <a:pt x="0" y="1006655"/>
                  </a:cubicBezTo>
                  <a:lnTo>
                    <a:pt x="0" y="72597"/>
                  </a:lnTo>
                  <a:cubicBezTo>
                    <a:pt x="0" y="32503"/>
                    <a:pt x="32503" y="0"/>
                    <a:pt x="72597" y="0"/>
                  </a:cubicBezTo>
                  <a:close/>
                </a:path>
              </a:pathLst>
            </a:custGeom>
            <a:solidFill>
              <a:srgbClr val="3EB5F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1126067" cy="11554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19"/>
                </a:lnSpc>
              </a:pPr>
              <a:r>
                <a:rPr lang="en-US" sz="1799" u="sng">
                  <a:solidFill>
                    <a:srgbClr val="000000"/>
                  </a:solidFill>
                  <a:latin typeface="Arial Bold"/>
                </a:rPr>
                <a:t>TABELA </a:t>
              </a:r>
            </a:p>
            <a:p>
              <a:pPr algn="ctr">
                <a:lnSpc>
                  <a:spcPts val="2519"/>
                </a:lnSpc>
              </a:pPr>
              <a:r>
                <a:rPr lang="en-US" sz="1799" u="sng">
                  <a:solidFill>
                    <a:srgbClr val="000000"/>
                  </a:solidFill>
                  <a:latin typeface="Arial Bold"/>
                </a:rPr>
                <a:t>LISTA PROGRAMARI</a:t>
              </a:r>
            </a:p>
            <a:p>
              <a:pPr algn="ctr">
                <a:lnSpc>
                  <a:spcPts val="2519"/>
                </a:lnSpc>
              </a:pPr>
            </a:p>
            <a:p>
              <a:pPr marL="323848" indent="-161924" lvl="1">
                <a:lnSpc>
                  <a:spcPts val="2099"/>
                </a:lnSpc>
                <a:buFont typeface="Arial"/>
                <a:buChar char="•"/>
              </a:pPr>
              <a:r>
                <a:rPr lang="en-US" sz="1499">
                  <a:solidFill>
                    <a:srgbClr val="000000"/>
                  </a:solidFill>
                  <a:latin typeface="Arial"/>
                </a:rPr>
                <a:t>idProgramare</a:t>
              </a:r>
            </a:p>
            <a:p>
              <a:pPr marL="323848" indent="-161924" lvl="1">
                <a:lnSpc>
                  <a:spcPts val="2099"/>
                </a:lnSpc>
                <a:buFont typeface="Arial"/>
                <a:buChar char="•"/>
              </a:pPr>
              <a:r>
                <a:rPr lang="en-US" sz="1499">
                  <a:solidFill>
                    <a:srgbClr val="000000"/>
                  </a:solidFill>
                  <a:latin typeface="Arial"/>
                </a:rPr>
                <a:t>idMedic</a:t>
              </a:r>
            </a:p>
            <a:p>
              <a:pPr marL="323848" indent="-161924" lvl="1">
                <a:lnSpc>
                  <a:spcPts val="2099"/>
                </a:lnSpc>
                <a:buFont typeface="Arial"/>
                <a:buChar char="•"/>
              </a:pPr>
              <a:r>
                <a:rPr lang="en-US" sz="1499">
                  <a:solidFill>
                    <a:srgbClr val="000000"/>
                  </a:solidFill>
                  <a:latin typeface="Arial"/>
                </a:rPr>
                <a:t>idPacient</a:t>
              </a:r>
            </a:p>
            <a:p>
              <a:pPr marL="323848" indent="-161924" lvl="1">
                <a:lnSpc>
                  <a:spcPts val="2099"/>
                </a:lnSpc>
                <a:buFont typeface="Arial"/>
                <a:buChar char="•"/>
              </a:pPr>
              <a:r>
                <a:rPr lang="en-US" sz="1499">
                  <a:solidFill>
                    <a:srgbClr val="000000"/>
                  </a:solidFill>
                  <a:latin typeface="Arial"/>
                </a:rPr>
                <a:t>oraProgramarii</a:t>
              </a:r>
            </a:p>
            <a:p>
              <a:pPr marL="323848" indent="-161924" lvl="1">
                <a:lnSpc>
                  <a:spcPts val="2099"/>
                </a:lnSpc>
                <a:buFont typeface="Arial"/>
                <a:buChar char="•"/>
              </a:pPr>
              <a:r>
                <a:rPr lang="en-US" sz="1499">
                  <a:solidFill>
                    <a:srgbClr val="000000"/>
                  </a:solidFill>
                  <a:latin typeface="Arial"/>
                </a:rPr>
                <a:t>dataProgramarii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flipV="true">
            <a:off x="8055523" y="2746778"/>
            <a:ext cx="2405475" cy="133304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4" id="14"/>
          <p:cNvSpPr/>
          <p:nvPr/>
        </p:nvSpPr>
        <p:spPr>
          <a:xfrm>
            <a:off x="8055523" y="5558596"/>
            <a:ext cx="2249119" cy="2441441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02296" y="253909"/>
            <a:ext cx="1113761" cy="1549581"/>
          </a:xfrm>
          <a:custGeom>
            <a:avLst/>
            <a:gdLst/>
            <a:ahLst/>
            <a:cxnLst/>
            <a:rect r="r" b="b" t="t" l="l"/>
            <a:pathLst>
              <a:path h="1549581" w="1113761">
                <a:moveTo>
                  <a:pt x="0" y="0"/>
                </a:moveTo>
                <a:lnTo>
                  <a:pt x="1113761" y="0"/>
                </a:lnTo>
                <a:lnTo>
                  <a:pt x="1113761" y="1549582"/>
                </a:lnTo>
                <a:lnTo>
                  <a:pt x="0" y="15495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24911" y="602995"/>
            <a:ext cx="3401735" cy="824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4"/>
              </a:lnSpc>
              <a:spcBef>
                <a:spcPct val="0"/>
              </a:spcBef>
            </a:pPr>
            <a:r>
              <a:rPr lang="en-US" sz="5298">
                <a:solidFill>
                  <a:srgbClr val="05066D"/>
                </a:solidFill>
                <a:latin typeface="Archivo Black"/>
              </a:rPr>
              <a:t>CUPRINS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24911" y="2840089"/>
            <a:ext cx="13385192" cy="6166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72538" indent="-536269" lvl="1">
              <a:lnSpc>
                <a:spcPts val="6954"/>
              </a:lnSpc>
              <a:buFont typeface="Arial"/>
              <a:buChar char="•"/>
            </a:pPr>
            <a:r>
              <a:rPr lang="en-US" sz="4967">
                <a:solidFill>
                  <a:srgbClr val="05066D"/>
                </a:solidFill>
                <a:latin typeface="Cocomat Pro Bold"/>
              </a:rPr>
              <a:t>PREZENTARE GENERALA</a:t>
            </a:r>
          </a:p>
          <a:p>
            <a:pPr algn="just" marL="1072538" indent="-536269" lvl="1">
              <a:lnSpc>
                <a:spcPts val="6954"/>
              </a:lnSpc>
              <a:buFont typeface="Arial"/>
              <a:buChar char="•"/>
            </a:pPr>
            <a:r>
              <a:rPr lang="en-US" sz="4967">
                <a:solidFill>
                  <a:srgbClr val="05066D"/>
                </a:solidFill>
                <a:latin typeface="Cocomat Pro Bold"/>
              </a:rPr>
              <a:t>SCOP</a:t>
            </a:r>
          </a:p>
          <a:p>
            <a:pPr algn="just" marL="1072538" indent="-536269" lvl="1">
              <a:lnSpc>
                <a:spcPts val="6954"/>
              </a:lnSpc>
              <a:buFont typeface="Arial"/>
              <a:buChar char="•"/>
            </a:pPr>
            <a:r>
              <a:rPr lang="en-US" sz="4967">
                <a:solidFill>
                  <a:srgbClr val="05066D"/>
                </a:solidFill>
                <a:latin typeface="Cocomat Pro Bold"/>
              </a:rPr>
              <a:t>AVANTAJE</a:t>
            </a:r>
          </a:p>
          <a:p>
            <a:pPr algn="just" marL="1072538" indent="-536269" lvl="1">
              <a:lnSpc>
                <a:spcPts val="6954"/>
              </a:lnSpc>
              <a:buFont typeface="Arial"/>
              <a:buChar char="•"/>
            </a:pPr>
            <a:r>
              <a:rPr lang="en-US" sz="4967">
                <a:solidFill>
                  <a:srgbClr val="05066D"/>
                </a:solidFill>
                <a:latin typeface="Cocomat Pro Bold"/>
              </a:rPr>
              <a:t>FUNCTIONALITATI</a:t>
            </a:r>
          </a:p>
          <a:p>
            <a:pPr algn="just" marL="1072538" indent="-536269" lvl="1">
              <a:lnSpc>
                <a:spcPts val="6954"/>
              </a:lnSpc>
              <a:buFont typeface="Arial"/>
              <a:buChar char="•"/>
            </a:pPr>
            <a:r>
              <a:rPr lang="en-US" sz="4967">
                <a:solidFill>
                  <a:srgbClr val="05066D"/>
                </a:solidFill>
                <a:latin typeface="Cocomat Pro Bold"/>
              </a:rPr>
              <a:t>TEHNOLOGII  UTILIZATE</a:t>
            </a:r>
          </a:p>
          <a:p>
            <a:pPr algn="just" marL="1072538" indent="-536269" lvl="1">
              <a:lnSpc>
                <a:spcPts val="6954"/>
              </a:lnSpc>
              <a:buFont typeface="Arial"/>
              <a:buChar char="•"/>
            </a:pPr>
            <a:r>
              <a:rPr lang="en-US" sz="4967">
                <a:solidFill>
                  <a:srgbClr val="05066D"/>
                </a:solidFill>
                <a:latin typeface="Cocomat Pro Bold"/>
              </a:rPr>
              <a:t>DESIGN</a:t>
            </a:r>
          </a:p>
          <a:p>
            <a:pPr algn="just" marL="1072538" indent="-536269" lvl="1">
              <a:lnSpc>
                <a:spcPts val="6954"/>
              </a:lnSpc>
              <a:buFont typeface="Arial"/>
              <a:buChar char="•"/>
            </a:pPr>
            <a:r>
              <a:rPr lang="en-US" sz="4967">
                <a:solidFill>
                  <a:srgbClr val="05066D"/>
                </a:solidFill>
                <a:latin typeface="Cocomat Pro Bold"/>
              </a:rPr>
              <a:t>SCREEN-SHOT-URI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6556" y="235030"/>
            <a:ext cx="8947444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5066D"/>
                </a:solidFill>
                <a:latin typeface="DejaVu Serif Bold"/>
              </a:rPr>
              <a:t>10.DIAGRAMA DE COMUNICARE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8848806" y="1569113"/>
            <a:ext cx="794932" cy="825506"/>
            <a:chOff x="0" y="0"/>
            <a:chExt cx="1083733" cy="112541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83733" cy="1125415"/>
            </a:xfrm>
            <a:custGeom>
              <a:avLst/>
              <a:gdLst/>
              <a:ahLst/>
              <a:cxnLst/>
              <a:rect r="r" b="b" t="t" l="l"/>
              <a:pathLst>
                <a:path h="1125415" w="1083733">
                  <a:moveTo>
                    <a:pt x="541867" y="0"/>
                  </a:moveTo>
                  <a:cubicBezTo>
                    <a:pt x="242602" y="0"/>
                    <a:pt x="0" y="251933"/>
                    <a:pt x="0" y="562708"/>
                  </a:cubicBezTo>
                  <a:cubicBezTo>
                    <a:pt x="0" y="873483"/>
                    <a:pt x="242602" y="1125415"/>
                    <a:pt x="541867" y="1125415"/>
                  </a:cubicBezTo>
                  <a:cubicBezTo>
                    <a:pt x="841131" y="1125415"/>
                    <a:pt x="1083733" y="873483"/>
                    <a:pt x="1083733" y="562708"/>
                  </a:cubicBezTo>
                  <a:cubicBezTo>
                    <a:pt x="1083733" y="251933"/>
                    <a:pt x="841131" y="0"/>
                    <a:pt x="541867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101600" y="67408"/>
              <a:ext cx="880533" cy="952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  <a:spcBef>
                  <a:spcPct val="0"/>
                </a:spcBef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 START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052667" y="3053547"/>
            <a:ext cx="2384795" cy="397466"/>
            <a:chOff x="0" y="0"/>
            <a:chExt cx="1950720" cy="32512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50720" cy="325120"/>
            </a:xfrm>
            <a:custGeom>
              <a:avLst/>
              <a:gdLst/>
              <a:ahLst/>
              <a:cxnLst/>
              <a:rect r="r" b="b" t="t" l="l"/>
              <a:pathLst>
                <a:path h="325120" w="1950720">
                  <a:moveTo>
                    <a:pt x="38956" y="0"/>
                  </a:moveTo>
                  <a:lnTo>
                    <a:pt x="1911764" y="0"/>
                  </a:lnTo>
                  <a:cubicBezTo>
                    <a:pt x="1933279" y="0"/>
                    <a:pt x="1950720" y="17441"/>
                    <a:pt x="1950720" y="38956"/>
                  </a:cubicBezTo>
                  <a:lnTo>
                    <a:pt x="1950720" y="286164"/>
                  </a:lnTo>
                  <a:cubicBezTo>
                    <a:pt x="1950720" y="296495"/>
                    <a:pt x="1946616" y="306404"/>
                    <a:pt x="1939310" y="313710"/>
                  </a:cubicBezTo>
                  <a:cubicBezTo>
                    <a:pt x="1932004" y="321016"/>
                    <a:pt x="1922096" y="325120"/>
                    <a:pt x="1911764" y="325120"/>
                  </a:cubicBezTo>
                  <a:lnTo>
                    <a:pt x="38956" y="325120"/>
                  </a:lnTo>
                  <a:cubicBezTo>
                    <a:pt x="28625" y="325120"/>
                    <a:pt x="18716" y="321016"/>
                    <a:pt x="11410" y="313710"/>
                  </a:cubicBezTo>
                  <a:cubicBezTo>
                    <a:pt x="4104" y="306404"/>
                    <a:pt x="0" y="296495"/>
                    <a:pt x="0" y="286164"/>
                  </a:cubicBezTo>
                  <a:lnTo>
                    <a:pt x="0" y="38956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6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950720" cy="363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INREGISTRARE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652824" y="3981248"/>
            <a:ext cx="1192398" cy="578579"/>
            <a:chOff x="0" y="0"/>
            <a:chExt cx="453958" cy="22027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53958" cy="220271"/>
            </a:xfrm>
            <a:custGeom>
              <a:avLst/>
              <a:gdLst/>
              <a:ahLst/>
              <a:cxnLst/>
              <a:rect r="r" b="b" t="t" l="l"/>
              <a:pathLst>
                <a:path h="220271" w="453958">
                  <a:moveTo>
                    <a:pt x="226979" y="0"/>
                  </a:moveTo>
                  <a:lnTo>
                    <a:pt x="453958" y="110135"/>
                  </a:lnTo>
                  <a:lnTo>
                    <a:pt x="226979" y="220271"/>
                  </a:lnTo>
                  <a:lnTo>
                    <a:pt x="0" y="110135"/>
                  </a:lnTo>
                  <a:lnTo>
                    <a:pt x="226979" y="0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8024" y="-241"/>
              <a:ext cx="297910" cy="1826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</a:p>
          </p:txBody>
        </p:sp>
      </p:grpSp>
      <p:sp>
        <p:nvSpPr>
          <p:cNvPr name="AutoShape 13" id="13"/>
          <p:cNvSpPr/>
          <p:nvPr/>
        </p:nvSpPr>
        <p:spPr>
          <a:xfrm flipH="true">
            <a:off x="9245065" y="2394619"/>
            <a:ext cx="1207" cy="658928"/>
          </a:xfrm>
          <a:prstGeom prst="line">
            <a:avLst/>
          </a:prstGeom>
          <a:ln cap="flat" w="476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4" id="14"/>
          <p:cNvSpPr/>
          <p:nvPr/>
        </p:nvSpPr>
        <p:spPr>
          <a:xfrm>
            <a:off x="9245065" y="3451013"/>
            <a:ext cx="3958" cy="53023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 flipH="true">
            <a:off x="7651804" y="4270537"/>
            <a:ext cx="1001019" cy="49878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6" id="16"/>
          <p:cNvSpPr/>
          <p:nvPr/>
        </p:nvSpPr>
        <p:spPr>
          <a:xfrm>
            <a:off x="9845221" y="4270537"/>
            <a:ext cx="989707" cy="49878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3283076" y="4769327"/>
            <a:ext cx="4368728" cy="4368728"/>
          </a:xfrm>
          <a:custGeom>
            <a:avLst/>
            <a:gdLst/>
            <a:ahLst/>
            <a:cxnLst/>
            <a:rect r="r" b="b" t="t" l="l"/>
            <a:pathLst>
              <a:path h="4368728" w="4368728">
                <a:moveTo>
                  <a:pt x="0" y="0"/>
                </a:moveTo>
                <a:lnTo>
                  <a:pt x="4368728" y="0"/>
                </a:lnTo>
                <a:lnTo>
                  <a:pt x="4368728" y="4368728"/>
                </a:lnTo>
                <a:lnTo>
                  <a:pt x="0" y="4368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636196" y="4769327"/>
            <a:ext cx="4368728" cy="4368728"/>
          </a:xfrm>
          <a:custGeom>
            <a:avLst/>
            <a:gdLst/>
            <a:ahLst/>
            <a:cxnLst/>
            <a:rect r="r" b="b" t="t" l="l"/>
            <a:pathLst>
              <a:path h="4368728" w="4368728">
                <a:moveTo>
                  <a:pt x="0" y="0"/>
                </a:moveTo>
                <a:lnTo>
                  <a:pt x="4368728" y="0"/>
                </a:lnTo>
                <a:lnTo>
                  <a:pt x="4368728" y="4368728"/>
                </a:lnTo>
                <a:lnTo>
                  <a:pt x="0" y="43687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6065338" y="6601437"/>
            <a:ext cx="1387734" cy="704508"/>
            <a:chOff x="0" y="0"/>
            <a:chExt cx="1135141" cy="57627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135141" cy="576275"/>
            </a:xfrm>
            <a:custGeom>
              <a:avLst/>
              <a:gdLst/>
              <a:ahLst/>
              <a:cxnLst/>
              <a:rect r="r" b="b" t="t" l="l"/>
              <a:pathLst>
                <a:path h="576275" w="1135141">
                  <a:moveTo>
                    <a:pt x="66946" y="0"/>
                  </a:moveTo>
                  <a:lnTo>
                    <a:pt x="1068196" y="0"/>
                  </a:lnTo>
                  <a:cubicBezTo>
                    <a:pt x="1085951" y="0"/>
                    <a:pt x="1102979" y="7053"/>
                    <a:pt x="1115533" y="19608"/>
                  </a:cubicBezTo>
                  <a:cubicBezTo>
                    <a:pt x="1128088" y="32163"/>
                    <a:pt x="1135141" y="49191"/>
                    <a:pt x="1135141" y="66946"/>
                  </a:cubicBezTo>
                  <a:lnTo>
                    <a:pt x="1135141" y="509329"/>
                  </a:lnTo>
                  <a:cubicBezTo>
                    <a:pt x="1135141" y="527085"/>
                    <a:pt x="1128088" y="544112"/>
                    <a:pt x="1115533" y="556667"/>
                  </a:cubicBezTo>
                  <a:cubicBezTo>
                    <a:pt x="1102979" y="569222"/>
                    <a:pt x="1085951" y="576275"/>
                    <a:pt x="1068196" y="576275"/>
                  </a:cubicBezTo>
                  <a:lnTo>
                    <a:pt x="66946" y="576275"/>
                  </a:lnTo>
                  <a:cubicBezTo>
                    <a:pt x="29973" y="576275"/>
                    <a:pt x="0" y="546303"/>
                    <a:pt x="0" y="509329"/>
                  </a:cubicBezTo>
                  <a:lnTo>
                    <a:pt x="0" y="66946"/>
                  </a:lnTo>
                  <a:cubicBezTo>
                    <a:pt x="0" y="49191"/>
                    <a:pt x="7053" y="32163"/>
                    <a:pt x="19608" y="19608"/>
                  </a:cubicBezTo>
                  <a:cubicBezTo>
                    <a:pt x="32163" y="7053"/>
                    <a:pt x="49191" y="0"/>
                    <a:pt x="66946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135141" cy="614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PAGINA DOCTOR/PACIENT/ASISTENT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677604" y="4962861"/>
            <a:ext cx="1387734" cy="695565"/>
            <a:chOff x="0" y="0"/>
            <a:chExt cx="1135141" cy="5689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35141" cy="568960"/>
            </a:xfrm>
            <a:custGeom>
              <a:avLst/>
              <a:gdLst/>
              <a:ahLst/>
              <a:cxnLst/>
              <a:rect r="r" b="b" t="t" l="l"/>
              <a:pathLst>
                <a:path h="568960" w="1135141">
                  <a:moveTo>
                    <a:pt x="66946" y="0"/>
                  </a:moveTo>
                  <a:lnTo>
                    <a:pt x="1068196" y="0"/>
                  </a:lnTo>
                  <a:cubicBezTo>
                    <a:pt x="1085951" y="0"/>
                    <a:pt x="1102979" y="7053"/>
                    <a:pt x="1115533" y="19608"/>
                  </a:cubicBezTo>
                  <a:cubicBezTo>
                    <a:pt x="1128088" y="32163"/>
                    <a:pt x="1135141" y="49191"/>
                    <a:pt x="1135141" y="66946"/>
                  </a:cubicBezTo>
                  <a:lnTo>
                    <a:pt x="1135141" y="502014"/>
                  </a:lnTo>
                  <a:cubicBezTo>
                    <a:pt x="1135141" y="519769"/>
                    <a:pt x="1128088" y="536797"/>
                    <a:pt x="1115533" y="549352"/>
                  </a:cubicBezTo>
                  <a:cubicBezTo>
                    <a:pt x="1102979" y="561907"/>
                    <a:pt x="1085951" y="568960"/>
                    <a:pt x="1068196" y="568960"/>
                  </a:cubicBezTo>
                  <a:lnTo>
                    <a:pt x="66946" y="568960"/>
                  </a:lnTo>
                  <a:cubicBezTo>
                    <a:pt x="29973" y="568960"/>
                    <a:pt x="0" y="538987"/>
                    <a:pt x="0" y="502014"/>
                  </a:cubicBezTo>
                  <a:lnTo>
                    <a:pt x="0" y="66946"/>
                  </a:lnTo>
                  <a:cubicBezTo>
                    <a:pt x="0" y="49191"/>
                    <a:pt x="7053" y="32163"/>
                    <a:pt x="19608" y="19608"/>
                  </a:cubicBezTo>
                  <a:cubicBezTo>
                    <a:pt x="32163" y="7053"/>
                    <a:pt x="49191" y="0"/>
                    <a:pt x="66946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135141" cy="607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PROGRAMARE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481809" y="5905871"/>
            <a:ext cx="1387734" cy="695565"/>
            <a:chOff x="0" y="0"/>
            <a:chExt cx="1135141" cy="5689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35141" cy="568960"/>
            </a:xfrm>
            <a:custGeom>
              <a:avLst/>
              <a:gdLst/>
              <a:ahLst/>
              <a:cxnLst/>
              <a:rect r="r" b="b" t="t" l="l"/>
              <a:pathLst>
                <a:path h="568960" w="1135141">
                  <a:moveTo>
                    <a:pt x="66946" y="0"/>
                  </a:moveTo>
                  <a:lnTo>
                    <a:pt x="1068196" y="0"/>
                  </a:lnTo>
                  <a:cubicBezTo>
                    <a:pt x="1085951" y="0"/>
                    <a:pt x="1102979" y="7053"/>
                    <a:pt x="1115533" y="19608"/>
                  </a:cubicBezTo>
                  <a:cubicBezTo>
                    <a:pt x="1128088" y="32163"/>
                    <a:pt x="1135141" y="49191"/>
                    <a:pt x="1135141" y="66946"/>
                  </a:cubicBezTo>
                  <a:lnTo>
                    <a:pt x="1135141" y="502014"/>
                  </a:lnTo>
                  <a:cubicBezTo>
                    <a:pt x="1135141" y="519769"/>
                    <a:pt x="1128088" y="536797"/>
                    <a:pt x="1115533" y="549352"/>
                  </a:cubicBezTo>
                  <a:cubicBezTo>
                    <a:pt x="1102979" y="561907"/>
                    <a:pt x="1085951" y="568960"/>
                    <a:pt x="1068196" y="568960"/>
                  </a:cubicBezTo>
                  <a:lnTo>
                    <a:pt x="66946" y="568960"/>
                  </a:lnTo>
                  <a:cubicBezTo>
                    <a:pt x="29973" y="568960"/>
                    <a:pt x="0" y="538987"/>
                    <a:pt x="0" y="502014"/>
                  </a:cubicBezTo>
                  <a:lnTo>
                    <a:pt x="0" y="66946"/>
                  </a:lnTo>
                  <a:cubicBezTo>
                    <a:pt x="0" y="49191"/>
                    <a:pt x="7053" y="32163"/>
                    <a:pt x="19608" y="19608"/>
                  </a:cubicBezTo>
                  <a:cubicBezTo>
                    <a:pt x="32163" y="7053"/>
                    <a:pt x="49191" y="0"/>
                    <a:pt x="66946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135141" cy="607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TRATAMENT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481809" y="7347656"/>
            <a:ext cx="1387734" cy="695565"/>
            <a:chOff x="0" y="0"/>
            <a:chExt cx="1135141" cy="56896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135141" cy="568960"/>
            </a:xfrm>
            <a:custGeom>
              <a:avLst/>
              <a:gdLst/>
              <a:ahLst/>
              <a:cxnLst/>
              <a:rect r="r" b="b" t="t" l="l"/>
              <a:pathLst>
                <a:path h="568960" w="1135141">
                  <a:moveTo>
                    <a:pt x="66946" y="0"/>
                  </a:moveTo>
                  <a:lnTo>
                    <a:pt x="1068196" y="0"/>
                  </a:lnTo>
                  <a:cubicBezTo>
                    <a:pt x="1085951" y="0"/>
                    <a:pt x="1102979" y="7053"/>
                    <a:pt x="1115533" y="19608"/>
                  </a:cubicBezTo>
                  <a:cubicBezTo>
                    <a:pt x="1128088" y="32163"/>
                    <a:pt x="1135141" y="49191"/>
                    <a:pt x="1135141" y="66946"/>
                  </a:cubicBezTo>
                  <a:lnTo>
                    <a:pt x="1135141" y="502014"/>
                  </a:lnTo>
                  <a:cubicBezTo>
                    <a:pt x="1135141" y="519769"/>
                    <a:pt x="1128088" y="536797"/>
                    <a:pt x="1115533" y="549352"/>
                  </a:cubicBezTo>
                  <a:cubicBezTo>
                    <a:pt x="1102979" y="561907"/>
                    <a:pt x="1085951" y="568960"/>
                    <a:pt x="1068196" y="568960"/>
                  </a:cubicBezTo>
                  <a:lnTo>
                    <a:pt x="66946" y="568960"/>
                  </a:lnTo>
                  <a:cubicBezTo>
                    <a:pt x="29973" y="568960"/>
                    <a:pt x="0" y="538987"/>
                    <a:pt x="0" y="502014"/>
                  </a:cubicBezTo>
                  <a:lnTo>
                    <a:pt x="0" y="66946"/>
                  </a:lnTo>
                  <a:cubicBezTo>
                    <a:pt x="0" y="49191"/>
                    <a:pt x="7053" y="32163"/>
                    <a:pt x="19608" y="19608"/>
                  </a:cubicBezTo>
                  <a:cubicBezTo>
                    <a:pt x="32163" y="7053"/>
                    <a:pt x="49191" y="0"/>
                    <a:pt x="66946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135141" cy="607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CHAT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4677604" y="8243757"/>
            <a:ext cx="1387734" cy="695565"/>
            <a:chOff x="0" y="0"/>
            <a:chExt cx="1135141" cy="56896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135141" cy="568960"/>
            </a:xfrm>
            <a:custGeom>
              <a:avLst/>
              <a:gdLst/>
              <a:ahLst/>
              <a:cxnLst/>
              <a:rect r="r" b="b" t="t" l="l"/>
              <a:pathLst>
                <a:path h="568960" w="1135141">
                  <a:moveTo>
                    <a:pt x="66946" y="0"/>
                  </a:moveTo>
                  <a:lnTo>
                    <a:pt x="1068196" y="0"/>
                  </a:lnTo>
                  <a:cubicBezTo>
                    <a:pt x="1085951" y="0"/>
                    <a:pt x="1102979" y="7053"/>
                    <a:pt x="1115533" y="19608"/>
                  </a:cubicBezTo>
                  <a:cubicBezTo>
                    <a:pt x="1128088" y="32163"/>
                    <a:pt x="1135141" y="49191"/>
                    <a:pt x="1135141" y="66946"/>
                  </a:cubicBezTo>
                  <a:lnTo>
                    <a:pt x="1135141" y="502014"/>
                  </a:lnTo>
                  <a:cubicBezTo>
                    <a:pt x="1135141" y="519769"/>
                    <a:pt x="1128088" y="536797"/>
                    <a:pt x="1115533" y="549352"/>
                  </a:cubicBezTo>
                  <a:cubicBezTo>
                    <a:pt x="1102979" y="561907"/>
                    <a:pt x="1085951" y="568960"/>
                    <a:pt x="1068196" y="568960"/>
                  </a:cubicBezTo>
                  <a:lnTo>
                    <a:pt x="66946" y="568960"/>
                  </a:lnTo>
                  <a:cubicBezTo>
                    <a:pt x="29973" y="568960"/>
                    <a:pt x="0" y="538987"/>
                    <a:pt x="0" y="502014"/>
                  </a:cubicBezTo>
                  <a:lnTo>
                    <a:pt x="0" y="66946"/>
                  </a:lnTo>
                  <a:cubicBezTo>
                    <a:pt x="0" y="49191"/>
                    <a:pt x="7053" y="32163"/>
                    <a:pt x="19608" y="19608"/>
                  </a:cubicBezTo>
                  <a:cubicBezTo>
                    <a:pt x="32163" y="7053"/>
                    <a:pt x="49191" y="0"/>
                    <a:pt x="66946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1135141" cy="607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LISTA PACIENTI</a:t>
              </a:r>
            </a:p>
          </p:txBody>
        </p:sp>
      </p:grpSp>
      <p:sp>
        <p:nvSpPr>
          <p:cNvPr name="AutoShape 34" id="34"/>
          <p:cNvSpPr/>
          <p:nvPr/>
        </p:nvSpPr>
        <p:spPr>
          <a:xfrm flipH="true" flipV="true">
            <a:off x="5371471" y="5658426"/>
            <a:ext cx="1387734" cy="943011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35" id="35"/>
          <p:cNvSpPr/>
          <p:nvPr/>
        </p:nvSpPr>
        <p:spPr>
          <a:xfrm flipH="true" flipV="true">
            <a:off x="4869543" y="6253654"/>
            <a:ext cx="1195795" cy="700037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36" id="36"/>
          <p:cNvSpPr/>
          <p:nvPr/>
        </p:nvSpPr>
        <p:spPr>
          <a:xfrm flipH="true">
            <a:off x="4869543" y="6953691"/>
            <a:ext cx="1195795" cy="74174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37" id="37"/>
          <p:cNvSpPr/>
          <p:nvPr/>
        </p:nvSpPr>
        <p:spPr>
          <a:xfrm flipH="true">
            <a:off x="5371471" y="7305945"/>
            <a:ext cx="1387734" cy="93781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triangle" len="med" w="lg"/>
            <a:tailEnd type="triangle" len="med" w="lg"/>
          </a:ln>
        </p:spPr>
      </p:sp>
      <p:grpSp>
        <p:nvGrpSpPr>
          <p:cNvPr name="Group 38" id="38"/>
          <p:cNvGrpSpPr/>
          <p:nvPr/>
        </p:nvGrpSpPr>
        <p:grpSpPr>
          <a:xfrm rot="0">
            <a:off x="12126693" y="4962861"/>
            <a:ext cx="1387734" cy="695565"/>
            <a:chOff x="0" y="0"/>
            <a:chExt cx="1135141" cy="56896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135141" cy="568960"/>
            </a:xfrm>
            <a:custGeom>
              <a:avLst/>
              <a:gdLst/>
              <a:ahLst/>
              <a:cxnLst/>
              <a:rect r="r" b="b" t="t" l="l"/>
              <a:pathLst>
                <a:path h="568960" w="1135141">
                  <a:moveTo>
                    <a:pt x="66946" y="0"/>
                  </a:moveTo>
                  <a:lnTo>
                    <a:pt x="1068196" y="0"/>
                  </a:lnTo>
                  <a:cubicBezTo>
                    <a:pt x="1085951" y="0"/>
                    <a:pt x="1102979" y="7053"/>
                    <a:pt x="1115533" y="19608"/>
                  </a:cubicBezTo>
                  <a:cubicBezTo>
                    <a:pt x="1128088" y="32163"/>
                    <a:pt x="1135141" y="49191"/>
                    <a:pt x="1135141" y="66946"/>
                  </a:cubicBezTo>
                  <a:lnTo>
                    <a:pt x="1135141" y="502014"/>
                  </a:lnTo>
                  <a:cubicBezTo>
                    <a:pt x="1135141" y="519769"/>
                    <a:pt x="1128088" y="536797"/>
                    <a:pt x="1115533" y="549352"/>
                  </a:cubicBezTo>
                  <a:cubicBezTo>
                    <a:pt x="1102979" y="561907"/>
                    <a:pt x="1085951" y="568960"/>
                    <a:pt x="1068196" y="568960"/>
                  </a:cubicBezTo>
                  <a:lnTo>
                    <a:pt x="66946" y="568960"/>
                  </a:lnTo>
                  <a:cubicBezTo>
                    <a:pt x="29973" y="568960"/>
                    <a:pt x="0" y="538987"/>
                    <a:pt x="0" y="502014"/>
                  </a:cubicBezTo>
                  <a:lnTo>
                    <a:pt x="0" y="66946"/>
                  </a:lnTo>
                  <a:cubicBezTo>
                    <a:pt x="0" y="49191"/>
                    <a:pt x="7053" y="32163"/>
                    <a:pt x="19608" y="19608"/>
                  </a:cubicBezTo>
                  <a:cubicBezTo>
                    <a:pt x="32163" y="7053"/>
                    <a:pt x="49191" y="0"/>
                    <a:pt x="66946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1135141" cy="607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PAGINA ADMIN</a:t>
              </a: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1134726" y="6253654"/>
            <a:ext cx="1387734" cy="695565"/>
            <a:chOff x="0" y="0"/>
            <a:chExt cx="1135141" cy="568960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35141" cy="568960"/>
            </a:xfrm>
            <a:custGeom>
              <a:avLst/>
              <a:gdLst/>
              <a:ahLst/>
              <a:cxnLst/>
              <a:rect r="r" b="b" t="t" l="l"/>
              <a:pathLst>
                <a:path h="568960" w="1135141">
                  <a:moveTo>
                    <a:pt x="66946" y="0"/>
                  </a:moveTo>
                  <a:lnTo>
                    <a:pt x="1068196" y="0"/>
                  </a:lnTo>
                  <a:cubicBezTo>
                    <a:pt x="1085951" y="0"/>
                    <a:pt x="1102979" y="7053"/>
                    <a:pt x="1115533" y="19608"/>
                  </a:cubicBezTo>
                  <a:cubicBezTo>
                    <a:pt x="1128088" y="32163"/>
                    <a:pt x="1135141" y="49191"/>
                    <a:pt x="1135141" y="66946"/>
                  </a:cubicBezTo>
                  <a:lnTo>
                    <a:pt x="1135141" y="502014"/>
                  </a:lnTo>
                  <a:cubicBezTo>
                    <a:pt x="1135141" y="519769"/>
                    <a:pt x="1128088" y="536797"/>
                    <a:pt x="1115533" y="549352"/>
                  </a:cubicBezTo>
                  <a:cubicBezTo>
                    <a:pt x="1102979" y="561907"/>
                    <a:pt x="1085951" y="568960"/>
                    <a:pt x="1068196" y="568960"/>
                  </a:cubicBezTo>
                  <a:lnTo>
                    <a:pt x="66946" y="568960"/>
                  </a:lnTo>
                  <a:cubicBezTo>
                    <a:pt x="29973" y="568960"/>
                    <a:pt x="0" y="538987"/>
                    <a:pt x="0" y="502014"/>
                  </a:cubicBezTo>
                  <a:lnTo>
                    <a:pt x="0" y="66946"/>
                  </a:lnTo>
                  <a:cubicBezTo>
                    <a:pt x="0" y="49191"/>
                    <a:pt x="7053" y="32163"/>
                    <a:pt x="19608" y="19608"/>
                  </a:cubicBezTo>
                  <a:cubicBezTo>
                    <a:pt x="32163" y="7053"/>
                    <a:pt x="49191" y="0"/>
                    <a:pt x="66946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1135141" cy="607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ACTIUNI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1033662" y="7887031"/>
            <a:ext cx="1589864" cy="704508"/>
            <a:chOff x="0" y="0"/>
            <a:chExt cx="1300480" cy="576275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1300480" cy="576275"/>
            </a:xfrm>
            <a:custGeom>
              <a:avLst/>
              <a:gdLst/>
              <a:ahLst/>
              <a:cxnLst/>
              <a:rect r="r" b="b" t="t" l="l"/>
              <a:pathLst>
                <a:path h="576275" w="1300480">
                  <a:moveTo>
                    <a:pt x="58435" y="0"/>
                  </a:moveTo>
                  <a:lnTo>
                    <a:pt x="1242045" y="0"/>
                  </a:lnTo>
                  <a:cubicBezTo>
                    <a:pt x="1257543" y="0"/>
                    <a:pt x="1272406" y="6156"/>
                    <a:pt x="1283365" y="17115"/>
                  </a:cubicBezTo>
                  <a:cubicBezTo>
                    <a:pt x="1294324" y="28074"/>
                    <a:pt x="1300480" y="42937"/>
                    <a:pt x="1300480" y="58435"/>
                  </a:cubicBezTo>
                  <a:lnTo>
                    <a:pt x="1300480" y="517841"/>
                  </a:lnTo>
                  <a:cubicBezTo>
                    <a:pt x="1300480" y="533338"/>
                    <a:pt x="1294324" y="548202"/>
                    <a:pt x="1283365" y="559160"/>
                  </a:cubicBezTo>
                  <a:cubicBezTo>
                    <a:pt x="1272406" y="570119"/>
                    <a:pt x="1257543" y="576275"/>
                    <a:pt x="1242045" y="576275"/>
                  </a:cubicBezTo>
                  <a:lnTo>
                    <a:pt x="58435" y="576275"/>
                  </a:lnTo>
                  <a:cubicBezTo>
                    <a:pt x="42937" y="576275"/>
                    <a:pt x="28074" y="570119"/>
                    <a:pt x="17115" y="559160"/>
                  </a:cubicBezTo>
                  <a:cubicBezTo>
                    <a:pt x="6156" y="548202"/>
                    <a:pt x="0" y="533338"/>
                    <a:pt x="0" y="517841"/>
                  </a:cubicBezTo>
                  <a:lnTo>
                    <a:pt x="0" y="58435"/>
                  </a:lnTo>
                  <a:cubicBezTo>
                    <a:pt x="0" y="42937"/>
                    <a:pt x="6156" y="28074"/>
                    <a:pt x="17115" y="17115"/>
                  </a:cubicBezTo>
                  <a:cubicBezTo>
                    <a:pt x="28074" y="6156"/>
                    <a:pt x="42937" y="0"/>
                    <a:pt x="58435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1300480" cy="614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STERGERE </a:t>
              </a:r>
            </a:p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PACIENT/DOCTOR/ASISTENT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3219724" y="7891502"/>
            <a:ext cx="1589864" cy="704508"/>
            <a:chOff x="0" y="0"/>
            <a:chExt cx="1300480" cy="576275"/>
          </a:xfrm>
        </p:grpSpPr>
        <p:sp>
          <p:nvSpPr>
            <p:cNvPr name="Freeform 48" id="48"/>
            <p:cNvSpPr/>
            <p:nvPr/>
          </p:nvSpPr>
          <p:spPr>
            <a:xfrm flipH="false" flipV="false" rot="0">
              <a:off x="0" y="0"/>
              <a:ext cx="1300480" cy="576275"/>
            </a:xfrm>
            <a:custGeom>
              <a:avLst/>
              <a:gdLst/>
              <a:ahLst/>
              <a:cxnLst/>
              <a:rect r="r" b="b" t="t" l="l"/>
              <a:pathLst>
                <a:path h="576275" w="1300480">
                  <a:moveTo>
                    <a:pt x="58435" y="0"/>
                  </a:moveTo>
                  <a:lnTo>
                    <a:pt x="1242045" y="0"/>
                  </a:lnTo>
                  <a:cubicBezTo>
                    <a:pt x="1257543" y="0"/>
                    <a:pt x="1272406" y="6156"/>
                    <a:pt x="1283365" y="17115"/>
                  </a:cubicBezTo>
                  <a:cubicBezTo>
                    <a:pt x="1294324" y="28074"/>
                    <a:pt x="1300480" y="42937"/>
                    <a:pt x="1300480" y="58435"/>
                  </a:cubicBezTo>
                  <a:lnTo>
                    <a:pt x="1300480" y="517841"/>
                  </a:lnTo>
                  <a:cubicBezTo>
                    <a:pt x="1300480" y="533338"/>
                    <a:pt x="1294324" y="548202"/>
                    <a:pt x="1283365" y="559160"/>
                  </a:cubicBezTo>
                  <a:cubicBezTo>
                    <a:pt x="1272406" y="570119"/>
                    <a:pt x="1257543" y="576275"/>
                    <a:pt x="1242045" y="576275"/>
                  </a:cubicBezTo>
                  <a:lnTo>
                    <a:pt x="58435" y="576275"/>
                  </a:lnTo>
                  <a:cubicBezTo>
                    <a:pt x="42937" y="576275"/>
                    <a:pt x="28074" y="570119"/>
                    <a:pt x="17115" y="559160"/>
                  </a:cubicBezTo>
                  <a:cubicBezTo>
                    <a:pt x="6156" y="548202"/>
                    <a:pt x="0" y="533338"/>
                    <a:pt x="0" y="517841"/>
                  </a:cubicBezTo>
                  <a:lnTo>
                    <a:pt x="0" y="58435"/>
                  </a:lnTo>
                  <a:cubicBezTo>
                    <a:pt x="0" y="42937"/>
                    <a:pt x="6156" y="28074"/>
                    <a:pt x="17115" y="17115"/>
                  </a:cubicBezTo>
                  <a:cubicBezTo>
                    <a:pt x="28074" y="6156"/>
                    <a:pt x="42937" y="0"/>
                    <a:pt x="58435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9" id="49"/>
            <p:cNvSpPr txBox="true"/>
            <p:nvPr/>
          </p:nvSpPr>
          <p:spPr>
            <a:xfrm>
              <a:off x="0" y="-38100"/>
              <a:ext cx="1300480" cy="614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EDITARE</a:t>
              </a:r>
            </a:p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PACIENT/DOCTOR/ASISTENT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3219724" y="6258125"/>
            <a:ext cx="1588165" cy="695565"/>
            <a:chOff x="0" y="0"/>
            <a:chExt cx="1299091" cy="56896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1299091" cy="568960"/>
            </a:xfrm>
            <a:custGeom>
              <a:avLst/>
              <a:gdLst/>
              <a:ahLst/>
              <a:cxnLst/>
              <a:rect r="r" b="b" t="t" l="l"/>
              <a:pathLst>
                <a:path h="568960" w="1299091">
                  <a:moveTo>
                    <a:pt x="58497" y="0"/>
                  </a:moveTo>
                  <a:lnTo>
                    <a:pt x="1240594" y="0"/>
                  </a:lnTo>
                  <a:cubicBezTo>
                    <a:pt x="1256108" y="0"/>
                    <a:pt x="1270987" y="6163"/>
                    <a:pt x="1281957" y="17133"/>
                  </a:cubicBezTo>
                  <a:cubicBezTo>
                    <a:pt x="1292928" y="28104"/>
                    <a:pt x="1299091" y="42983"/>
                    <a:pt x="1299091" y="58497"/>
                  </a:cubicBezTo>
                  <a:lnTo>
                    <a:pt x="1299091" y="510463"/>
                  </a:lnTo>
                  <a:cubicBezTo>
                    <a:pt x="1299091" y="525977"/>
                    <a:pt x="1292928" y="540856"/>
                    <a:pt x="1281957" y="551827"/>
                  </a:cubicBezTo>
                  <a:cubicBezTo>
                    <a:pt x="1270987" y="562797"/>
                    <a:pt x="1256108" y="568960"/>
                    <a:pt x="1240594" y="568960"/>
                  </a:cubicBezTo>
                  <a:lnTo>
                    <a:pt x="58497" y="568960"/>
                  </a:lnTo>
                  <a:cubicBezTo>
                    <a:pt x="42983" y="568960"/>
                    <a:pt x="28104" y="562797"/>
                    <a:pt x="17133" y="551827"/>
                  </a:cubicBezTo>
                  <a:cubicBezTo>
                    <a:pt x="6163" y="540856"/>
                    <a:pt x="0" y="525977"/>
                    <a:pt x="0" y="510463"/>
                  </a:cubicBezTo>
                  <a:lnTo>
                    <a:pt x="0" y="58497"/>
                  </a:lnTo>
                  <a:cubicBezTo>
                    <a:pt x="0" y="42983"/>
                    <a:pt x="6163" y="28104"/>
                    <a:pt x="17133" y="17133"/>
                  </a:cubicBezTo>
                  <a:cubicBezTo>
                    <a:pt x="28104" y="6163"/>
                    <a:pt x="42983" y="0"/>
                    <a:pt x="58497" y="0"/>
                  </a:cubicBez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52" id="52"/>
            <p:cNvSpPr txBox="true"/>
            <p:nvPr/>
          </p:nvSpPr>
          <p:spPr>
            <a:xfrm>
              <a:off x="0" y="-38100"/>
              <a:ext cx="1299091" cy="6070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60"/>
                </a:lnSpc>
              </a:pPr>
              <a:r>
                <a:rPr lang="en-US" sz="900">
                  <a:solidFill>
                    <a:srgbClr val="000000"/>
                  </a:solidFill>
                  <a:latin typeface="Arial"/>
                </a:rPr>
                <a:t>MESAJE/NOTIFICARI</a:t>
              </a:r>
            </a:p>
          </p:txBody>
        </p:sp>
      </p:grpSp>
      <p:sp>
        <p:nvSpPr>
          <p:cNvPr name="AutoShape 53" id="53"/>
          <p:cNvSpPr/>
          <p:nvPr/>
        </p:nvSpPr>
        <p:spPr>
          <a:xfrm flipH="true" flipV="true">
            <a:off x="12820560" y="5658426"/>
            <a:ext cx="1193247" cy="599699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54" id="54"/>
          <p:cNvSpPr/>
          <p:nvPr/>
        </p:nvSpPr>
        <p:spPr>
          <a:xfrm flipV="true">
            <a:off x="11828593" y="5658426"/>
            <a:ext cx="991966" cy="595228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55" id="55"/>
          <p:cNvSpPr/>
          <p:nvPr/>
        </p:nvSpPr>
        <p:spPr>
          <a:xfrm flipH="true" flipV="true">
            <a:off x="11828593" y="6949219"/>
            <a:ext cx="0" cy="93781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triangle" len="med" w="lg"/>
            <a:tailEnd type="triangle" len="med" w="lg"/>
          </a:ln>
        </p:spPr>
      </p:sp>
      <p:sp>
        <p:nvSpPr>
          <p:cNvPr name="AutoShape 56" id="56"/>
          <p:cNvSpPr/>
          <p:nvPr/>
        </p:nvSpPr>
        <p:spPr>
          <a:xfrm flipH="true" flipV="true">
            <a:off x="14013807" y="6953691"/>
            <a:ext cx="849" cy="937812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triangle" len="med" w="lg"/>
            <a:tailEnd type="triangle" len="med" w="lg"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6556" y="235030"/>
            <a:ext cx="8947444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5066D"/>
                </a:solidFill>
                <a:latin typeface="DejaVu Serif Bold"/>
              </a:rPr>
              <a:t>11.DIAGRAMA DE DESFASURARE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3831996" y="1881256"/>
            <a:ext cx="2360891" cy="1180445"/>
          </a:xfrm>
          <a:custGeom>
            <a:avLst/>
            <a:gdLst/>
            <a:ahLst/>
            <a:cxnLst/>
            <a:rect r="r" b="b" t="t" l="l"/>
            <a:pathLst>
              <a:path h="1180445" w="2360891">
                <a:moveTo>
                  <a:pt x="0" y="0"/>
                </a:moveTo>
                <a:lnTo>
                  <a:pt x="2360890" y="0"/>
                </a:lnTo>
                <a:lnTo>
                  <a:pt x="2360890" y="1180445"/>
                </a:lnTo>
                <a:lnTo>
                  <a:pt x="0" y="1180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31996" y="4175747"/>
            <a:ext cx="2360891" cy="1180445"/>
          </a:xfrm>
          <a:custGeom>
            <a:avLst/>
            <a:gdLst/>
            <a:ahLst/>
            <a:cxnLst/>
            <a:rect r="r" b="b" t="t" l="l"/>
            <a:pathLst>
              <a:path h="1180445" w="2360891">
                <a:moveTo>
                  <a:pt x="0" y="0"/>
                </a:moveTo>
                <a:lnTo>
                  <a:pt x="2360890" y="0"/>
                </a:lnTo>
                <a:lnTo>
                  <a:pt x="2360890" y="1180445"/>
                </a:lnTo>
                <a:lnTo>
                  <a:pt x="0" y="1180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31996" y="6468130"/>
            <a:ext cx="2360891" cy="1180445"/>
          </a:xfrm>
          <a:custGeom>
            <a:avLst/>
            <a:gdLst/>
            <a:ahLst/>
            <a:cxnLst/>
            <a:rect r="r" b="b" t="t" l="l"/>
            <a:pathLst>
              <a:path h="1180445" w="2360891">
                <a:moveTo>
                  <a:pt x="0" y="0"/>
                </a:moveTo>
                <a:lnTo>
                  <a:pt x="2360890" y="0"/>
                </a:lnTo>
                <a:lnTo>
                  <a:pt x="2360890" y="1180445"/>
                </a:lnTo>
                <a:lnTo>
                  <a:pt x="0" y="1180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63555" y="4175747"/>
            <a:ext cx="2360891" cy="1180445"/>
          </a:xfrm>
          <a:custGeom>
            <a:avLst/>
            <a:gdLst/>
            <a:ahLst/>
            <a:cxnLst/>
            <a:rect r="r" b="b" t="t" l="l"/>
            <a:pathLst>
              <a:path h="1180445" w="2360891">
                <a:moveTo>
                  <a:pt x="0" y="0"/>
                </a:moveTo>
                <a:lnTo>
                  <a:pt x="2360890" y="0"/>
                </a:lnTo>
                <a:lnTo>
                  <a:pt x="2360890" y="1180445"/>
                </a:lnTo>
                <a:lnTo>
                  <a:pt x="0" y="1180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095114" y="4175747"/>
            <a:ext cx="2360891" cy="1180445"/>
          </a:xfrm>
          <a:custGeom>
            <a:avLst/>
            <a:gdLst/>
            <a:ahLst/>
            <a:cxnLst/>
            <a:rect r="r" b="b" t="t" l="l"/>
            <a:pathLst>
              <a:path h="1180445" w="2360891">
                <a:moveTo>
                  <a:pt x="0" y="0"/>
                </a:moveTo>
                <a:lnTo>
                  <a:pt x="2360890" y="0"/>
                </a:lnTo>
                <a:lnTo>
                  <a:pt x="2360890" y="1180445"/>
                </a:lnTo>
                <a:lnTo>
                  <a:pt x="0" y="11804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831996" y="2248601"/>
            <a:ext cx="2360891" cy="36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0"/>
              </a:lnSpc>
              <a:spcBef>
                <a:spcPct val="0"/>
              </a:spcBef>
            </a:pPr>
            <a:r>
              <a:rPr lang="en-US" sz="1936">
                <a:solidFill>
                  <a:srgbClr val="000000"/>
                </a:solidFill>
                <a:latin typeface="Arial"/>
              </a:rPr>
              <a:t>PACIENT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31996" y="4542038"/>
            <a:ext cx="2360891" cy="36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0"/>
              </a:lnSpc>
              <a:spcBef>
                <a:spcPct val="0"/>
              </a:spcBef>
            </a:pPr>
            <a:r>
              <a:rPr lang="en-US" sz="1936">
                <a:solidFill>
                  <a:srgbClr val="000000"/>
                </a:solidFill>
                <a:latin typeface="Arial"/>
              </a:rPr>
              <a:t>DOCTOR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831996" y="6866216"/>
            <a:ext cx="2360891" cy="36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0"/>
              </a:lnSpc>
              <a:spcBef>
                <a:spcPct val="0"/>
              </a:spcBef>
            </a:pPr>
            <a:r>
              <a:rPr lang="en-US" sz="1936">
                <a:solidFill>
                  <a:srgbClr val="000000"/>
                </a:solidFill>
                <a:latin typeface="Arial"/>
              </a:rPr>
              <a:t>ASISTENTA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963555" y="4542038"/>
            <a:ext cx="2360891" cy="36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0"/>
              </a:lnSpc>
              <a:spcBef>
                <a:spcPct val="0"/>
              </a:spcBef>
            </a:pPr>
            <a:r>
              <a:rPr lang="en-US" sz="1936">
                <a:solidFill>
                  <a:srgbClr val="000000"/>
                </a:solidFill>
                <a:latin typeface="Arial"/>
              </a:rPr>
              <a:t>APLICATIE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095114" y="4543092"/>
            <a:ext cx="2360891" cy="369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10"/>
              </a:lnSpc>
              <a:spcBef>
                <a:spcPct val="0"/>
              </a:spcBef>
            </a:pPr>
            <a:r>
              <a:rPr lang="en-US" sz="1936">
                <a:solidFill>
                  <a:srgbClr val="000000"/>
                </a:solidFill>
                <a:latin typeface="Arial"/>
              </a:rPr>
              <a:t>BAZA DE DATE</a:t>
            </a:r>
          </a:p>
        </p:txBody>
      </p:sp>
      <p:sp>
        <p:nvSpPr>
          <p:cNvPr name="AutoShape 14" id="14"/>
          <p:cNvSpPr/>
          <p:nvPr/>
        </p:nvSpPr>
        <p:spPr>
          <a:xfrm>
            <a:off x="6192886" y="2460939"/>
            <a:ext cx="1770668" cy="2305031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5" id="15"/>
          <p:cNvSpPr/>
          <p:nvPr/>
        </p:nvSpPr>
        <p:spPr>
          <a:xfrm>
            <a:off x="6192886" y="4764916"/>
            <a:ext cx="1770668" cy="1054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6" id="16"/>
          <p:cNvSpPr/>
          <p:nvPr/>
        </p:nvSpPr>
        <p:spPr>
          <a:xfrm flipV="true">
            <a:off x="6192886" y="4765970"/>
            <a:ext cx="1770668" cy="229238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7" id="17"/>
          <p:cNvSpPr/>
          <p:nvPr/>
        </p:nvSpPr>
        <p:spPr>
          <a:xfrm>
            <a:off x="10324445" y="4764916"/>
            <a:ext cx="1770668" cy="1054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8691" y="158691"/>
            <a:ext cx="2793210" cy="2793210"/>
          </a:xfrm>
          <a:custGeom>
            <a:avLst/>
            <a:gdLst/>
            <a:ahLst/>
            <a:cxnLst/>
            <a:rect r="r" b="b" t="t" l="l"/>
            <a:pathLst>
              <a:path h="2793210" w="2793210">
                <a:moveTo>
                  <a:pt x="0" y="0"/>
                </a:moveTo>
                <a:lnTo>
                  <a:pt x="2793210" y="0"/>
                </a:lnTo>
                <a:lnTo>
                  <a:pt x="2793210" y="2793210"/>
                </a:lnTo>
                <a:lnTo>
                  <a:pt x="0" y="27932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75617" y="6686794"/>
            <a:ext cx="2544960" cy="3301245"/>
          </a:xfrm>
          <a:custGeom>
            <a:avLst/>
            <a:gdLst/>
            <a:ahLst/>
            <a:cxnLst/>
            <a:rect r="r" b="b" t="t" l="l"/>
            <a:pathLst>
              <a:path h="3301245" w="2544960">
                <a:moveTo>
                  <a:pt x="0" y="0"/>
                </a:moveTo>
                <a:lnTo>
                  <a:pt x="2544960" y="0"/>
                </a:lnTo>
                <a:lnTo>
                  <a:pt x="2544960" y="3301245"/>
                </a:lnTo>
                <a:lnTo>
                  <a:pt x="0" y="33012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072495" y="3713353"/>
            <a:ext cx="12143009" cy="1430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24"/>
              </a:lnSpc>
              <a:spcBef>
                <a:spcPct val="0"/>
              </a:spcBef>
            </a:pPr>
            <a:r>
              <a:rPr lang="en-US" sz="9200">
                <a:solidFill>
                  <a:srgbClr val="05066D"/>
                </a:solidFill>
                <a:latin typeface="Cocomat Pro Heavy"/>
              </a:rPr>
              <a:t>SCREEN-SHOT-URI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543669" y="0"/>
            <a:ext cx="1136285" cy="1519490"/>
          </a:xfrm>
          <a:custGeom>
            <a:avLst/>
            <a:gdLst/>
            <a:ahLst/>
            <a:cxnLst/>
            <a:rect r="r" b="b" t="t" l="l"/>
            <a:pathLst>
              <a:path h="1519490" w="1136285">
                <a:moveTo>
                  <a:pt x="0" y="0"/>
                </a:moveTo>
                <a:lnTo>
                  <a:pt x="1136285" y="0"/>
                </a:lnTo>
                <a:lnTo>
                  <a:pt x="1136285" y="1519490"/>
                </a:lnTo>
                <a:lnTo>
                  <a:pt x="0" y="1519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22044" y="1964778"/>
            <a:ext cx="14843911" cy="7066320"/>
          </a:xfrm>
          <a:custGeom>
            <a:avLst/>
            <a:gdLst/>
            <a:ahLst/>
            <a:cxnLst/>
            <a:rect r="r" b="b" t="t" l="l"/>
            <a:pathLst>
              <a:path h="7066320" w="14843911">
                <a:moveTo>
                  <a:pt x="0" y="0"/>
                </a:moveTo>
                <a:lnTo>
                  <a:pt x="14843912" y="0"/>
                </a:lnTo>
                <a:lnTo>
                  <a:pt x="14843912" y="7066320"/>
                </a:lnTo>
                <a:lnTo>
                  <a:pt x="0" y="70663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82331" y="405766"/>
            <a:ext cx="5185069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5066D"/>
                </a:solidFill>
                <a:latin typeface="DejaVu Serif Bold"/>
              </a:rPr>
              <a:t>PAGINA MEDIC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38115" y="1930042"/>
            <a:ext cx="16011771" cy="7588912"/>
          </a:xfrm>
          <a:custGeom>
            <a:avLst/>
            <a:gdLst/>
            <a:ahLst/>
            <a:cxnLst/>
            <a:rect r="r" b="b" t="t" l="l"/>
            <a:pathLst>
              <a:path h="7588912" w="16011771">
                <a:moveTo>
                  <a:pt x="0" y="0"/>
                </a:moveTo>
                <a:lnTo>
                  <a:pt x="16011770" y="0"/>
                </a:lnTo>
                <a:lnTo>
                  <a:pt x="16011770" y="7588912"/>
                </a:lnTo>
                <a:lnTo>
                  <a:pt x="0" y="7588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91831" y="405766"/>
            <a:ext cx="5399381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5066D"/>
                </a:solidFill>
                <a:latin typeface="DejaVu Serif Bold"/>
              </a:rPr>
              <a:t>PAGINA ASISTENTA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722044" y="1773266"/>
            <a:ext cx="14843911" cy="7058589"/>
          </a:xfrm>
          <a:custGeom>
            <a:avLst/>
            <a:gdLst/>
            <a:ahLst/>
            <a:cxnLst/>
            <a:rect r="r" b="b" t="t" l="l"/>
            <a:pathLst>
              <a:path h="7058589" w="14843911">
                <a:moveTo>
                  <a:pt x="0" y="0"/>
                </a:moveTo>
                <a:lnTo>
                  <a:pt x="14843912" y="0"/>
                </a:lnTo>
                <a:lnTo>
                  <a:pt x="14843912" y="7058589"/>
                </a:lnTo>
                <a:lnTo>
                  <a:pt x="0" y="705858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0856" y="405766"/>
            <a:ext cx="5399381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5066D"/>
                </a:solidFill>
                <a:latin typeface="DejaVu Serif Bold"/>
              </a:rPr>
              <a:t>PAGINA PACIENT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26195" y="1564712"/>
            <a:ext cx="15035609" cy="7157576"/>
          </a:xfrm>
          <a:custGeom>
            <a:avLst/>
            <a:gdLst/>
            <a:ahLst/>
            <a:cxnLst/>
            <a:rect r="r" b="b" t="t" l="l"/>
            <a:pathLst>
              <a:path h="7157576" w="15035609">
                <a:moveTo>
                  <a:pt x="0" y="0"/>
                </a:moveTo>
                <a:lnTo>
                  <a:pt x="15035610" y="0"/>
                </a:lnTo>
                <a:lnTo>
                  <a:pt x="15035610" y="7157576"/>
                </a:lnTo>
                <a:lnTo>
                  <a:pt x="0" y="7157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7981" y="215266"/>
            <a:ext cx="5399381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5066D"/>
                </a:solidFill>
                <a:latin typeface="DejaVu Serif Bold"/>
              </a:rPr>
              <a:t>PAGINA ADMIN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59524" y="639296"/>
            <a:ext cx="1098273" cy="1297812"/>
          </a:xfrm>
          <a:custGeom>
            <a:avLst/>
            <a:gdLst/>
            <a:ahLst/>
            <a:cxnLst/>
            <a:rect r="r" b="b" t="t" l="l"/>
            <a:pathLst>
              <a:path h="1297812" w="1098273">
                <a:moveTo>
                  <a:pt x="0" y="0"/>
                </a:moveTo>
                <a:lnTo>
                  <a:pt x="1098273" y="0"/>
                </a:lnTo>
                <a:lnTo>
                  <a:pt x="1098273" y="1297812"/>
                </a:lnTo>
                <a:lnTo>
                  <a:pt x="0" y="1297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0640" y="456732"/>
            <a:ext cx="7138021" cy="1643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4"/>
              </a:lnSpc>
              <a:spcBef>
                <a:spcPct val="0"/>
              </a:spcBef>
            </a:pPr>
            <a:r>
              <a:rPr lang="en-US" sz="5298">
                <a:solidFill>
                  <a:srgbClr val="05066D"/>
                </a:solidFill>
                <a:latin typeface="Archivo Black"/>
              </a:rPr>
              <a:t>PREZENTARE GENERALA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61488" y="3914916"/>
            <a:ext cx="16765023" cy="239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48"/>
              </a:lnSpc>
            </a:pPr>
            <a:r>
              <a:rPr lang="en-US" sz="3391">
                <a:solidFill>
                  <a:srgbClr val="05066D"/>
                </a:solidFill>
                <a:latin typeface="Cocomat Pro"/>
              </a:rPr>
              <a:t>     </a:t>
            </a:r>
            <a:r>
              <a:rPr lang="en-US" sz="3391">
                <a:solidFill>
                  <a:srgbClr val="05066D"/>
                </a:solidFill>
                <a:latin typeface="Cocomat Pro Bold"/>
              </a:rPr>
              <a:t>Proiectul "Aplicație pentru Medici de Familie" își propune să ofere o interfață simplă și eficientă pentru autentificarea și gestionarea informațiilor specifice fiecărui tip de utilizator în cadrul unui cabinet medical.</a:t>
            </a:r>
          </a:p>
          <a:p>
            <a:pPr algn="just">
              <a:lnSpc>
                <a:spcPts val="474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43672" y="192866"/>
            <a:ext cx="1156645" cy="1242489"/>
          </a:xfrm>
          <a:custGeom>
            <a:avLst/>
            <a:gdLst/>
            <a:ahLst/>
            <a:cxnLst/>
            <a:rect r="r" b="b" t="t" l="l"/>
            <a:pathLst>
              <a:path h="1242489" w="1156645">
                <a:moveTo>
                  <a:pt x="0" y="0"/>
                </a:moveTo>
                <a:lnTo>
                  <a:pt x="1156644" y="0"/>
                </a:lnTo>
                <a:lnTo>
                  <a:pt x="1156644" y="1242489"/>
                </a:lnTo>
                <a:lnTo>
                  <a:pt x="0" y="12424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0" y="602995"/>
            <a:ext cx="6308947" cy="832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4"/>
              </a:lnSpc>
              <a:spcBef>
                <a:spcPct val="0"/>
              </a:spcBef>
            </a:pPr>
            <a:r>
              <a:rPr lang="en-US" sz="5298">
                <a:solidFill>
                  <a:srgbClr val="05066D"/>
                </a:solidFill>
                <a:latin typeface="Cocomat Pro Heavy"/>
              </a:rPr>
              <a:t>SCOP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39689" y="3231741"/>
            <a:ext cx="17008621" cy="37377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48"/>
              </a:lnSpc>
            </a:pPr>
            <a:r>
              <a:rPr lang="en-US" sz="3748">
                <a:solidFill>
                  <a:srgbClr val="05066D"/>
                </a:solidFill>
                <a:latin typeface="Cocomat Pro Bold"/>
              </a:rPr>
              <a:t>             Scopul final al unei aplicații pentru medicii de familie este de a îmbunătăți eficiența, comunicarea și calitatea îngrijirii medicale, facilitând fluxul de lucru și gestionarea informațiilor pentru fiecare utilizator implicat în procesul medical - de la medici și asistenți la pacienți și administratori de clinică sau cabinet medical.       </a:t>
            </a:r>
          </a:p>
          <a:p>
            <a:pPr>
              <a:lnSpc>
                <a:spcPts val="3412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03952">
            <a:off x="7675128" y="91056"/>
            <a:ext cx="766524" cy="1875289"/>
          </a:xfrm>
          <a:custGeom>
            <a:avLst/>
            <a:gdLst/>
            <a:ahLst/>
            <a:cxnLst/>
            <a:rect r="r" b="b" t="t" l="l"/>
            <a:pathLst>
              <a:path h="1875289" w="766524">
                <a:moveTo>
                  <a:pt x="0" y="0"/>
                </a:moveTo>
                <a:lnTo>
                  <a:pt x="766524" y="0"/>
                </a:lnTo>
                <a:lnTo>
                  <a:pt x="766524" y="1875288"/>
                </a:lnTo>
                <a:lnTo>
                  <a:pt x="0" y="18752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4835" y="602995"/>
            <a:ext cx="6796488" cy="832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4"/>
              </a:lnSpc>
              <a:spcBef>
                <a:spcPct val="0"/>
              </a:spcBef>
            </a:pPr>
            <a:r>
              <a:rPr lang="en-US" sz="5298">
                <a:solidFill>
                  <a:srgbClr val="05066D"/>
                </a:solidFill>
                <a:latin typeface="Cocomat Pro Heavy"/>
              </a:rPr>
              <a:t>FUNCTIONALITATI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9793" y="2576257"/>
            <a:ext cx="16828413" cy="50582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92"/>
              </a:lnSpc>
            </a:pPr>
            <a:r>
              <a:rPr lang="en-US" sz="3709">
                <a:solidFill>
                  <a:srgbClr val="05066D"/>
                </a:solidFill>
                <a:latin typeface="Cocomat Pro Bold"/>
              </a:rPr>
              <a:t>             Administratorul aplicației poate să adauge si să șteargă pacienți și medici , dar și să modifice detaliile acestora.</a:t>
            </a:r>
          </a:p>
          <a:p>
            <a:pPr>
              <a:lnSpc>
                <a:spcPts val="5192"/>
              </a:lnSpc>
            </a:pPr>
            <a:r>
              <a:rPr lang="en-US" sz="3709">
                <a:solidFill>
                  <a:srgbClr val="05066D"/>
                </a:solidFill>
                <a:latin typeface="Cocomat Pro Bold"/>
              </a:rPr>
              <a:t>             Medicul poate să adauge pacienții doar după aceștia au fost consultați și au primit tratamentul necesar.</a:t>
            </a:r>
          </a:p>
          <a:p>
            <a:pPr>
              <a:lnSpc>
                <a:spcPts val="5192"/>
              </a:lnSpc>
            </a:pPr>
            <a:r>
              <a:rPr lang="en-US" sz="3709">
                <a:solidFill>
                  <a:srgbClr val="05066D"/>
                </a:solidFill>
                <a:latin typeface="Cocomat Pro Bold"/>
              </a:rPr>
              <a:t>             Asistenta poate să verifice dacă pacientul are programare , dacă există în baza de date și să facă legătura cu medicul specialist </a:t>
            </a:r>
          </a:p>
          <a:p>
            <a:pPr>
              <a:lnSpc>
                <a:spcPts val="5192"/>
              </a:lnSpc>
            </a:pPr>
            <a:r>
              <a:rPr lang="en-US" sz="3709">
                <a:solidFill>
                  <a:srgbClr val="05066D"/>
                </a:solidFill>
                <a:latin typeface="Cocomat Pro Bold"/>
              </a:rPr>
              <a:t>             Pacientul își poate face o programare </a:t>
            </a:r>
          </a:p>
          <a:p>
            <a:pPr>
              <a:lnSpc>
                <a:spcPts val="3375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34695" y="395758"/>
            <a:ext cx="1053849" cy="1265885"/>
          </a:xfrm>
          <a:custGeom>
            <a:avLst/>
            <a:gdLst/>
            <a:ahLst/>
            <a:cxnLst/>
            <a:rect r="r" b="b" t="t" l="l"/>
            <a:pathLst>
              <a:path h="1265885" w="1053849">
                <a:moveTo>
                  <a:pt x="0" y="0"/>
                </a:moveTo>
                <a:lnTo>
                  <a:pt x="1053849" y="0"/>
                </a:lnTo>
                <a:lnTo>
                  <a:pt x="1053849" y="1265884"/>
                </a:lnTo>
                <a:lnTo>
                  <a:pt x="0" y="1265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87320" y="602995"/>
            <a:ext cx="6308947" cy="832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4"/>
              </a:lnSpc>
              <a:spcBef>
                <a:spcPct val="0"/>
              </a:spcBef>
            </a:pPr>
            <a:r>
              <a:rPr lang="en-US" sz="5298">
                <a:solidFill>
                  <a:srgbClr val="05066D"/>
                </a:solidFill>
                <a:latin typeface="Cocomat Pro Heavy"/>
              </a:rPr>
              <a:t>AVANTAJE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01730" y="3436263"/>
            <a:ext cx="18152148" cy="2877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885401" indent="-442701" lvl="1">
              <a:lnSpc>
                <a:spcPts val="5741"/>
              </a:lnSpc>
              <a:buFont typeface="Arial"/>
              <a:buChar char="•"/>
            </a:pPr>
            <a:r>
              <a:rPr lang="en-US" sz="4100">
                <a:solidFill>
                  <a:srgbClr val="05066D"/>
                </a:solidFill>
                <a:latin typeface="Cocomat Pro Bold"/>
              </a:rPr>
              <a:t>COMUNICARE BUNA INTRE MEDICI SI PACIENTI</a:t>
            </a:r>
          </a:p>
          <a:p>
            <a:pPr marL="885401" indent="-442701" lvl="1">
              <a:lnSpc>
                <a:spcPts val="5741"/>
              </a:lnSpc>
              <a:buFont typeface="Arial"/>
              <a:buChar char="•"/>
            </a:pPr>
            <a:r>
              <a:rPr lang="en-US" sz="4100">
                <a:solidFill>
                  <a:srgbClr val="05066D"/>
                </a:solidFill>
                <a:latin typeface="Cocomat Pro Bold"/>
              </a:rPr>
              <a:t>GESTIONARE EFICIENTA A PROGRAMARILOR</a:t>
            </a:r>
          </a:p>
          <a:p>
            <a:pPr marL="885401" indent="-442701" lvl="1">
              <a:lnSpc>
                <a:spcPts val="5741"/>
              </a:lnSpc>
              <a:buFont typeface="Arial"/>
              <a:buChar char="•"/>
            </a:pPr>
            <a:r>
              <a:rPr lang="en-US" sz="4100">
                <a:solidFill>
                  <a:srgbClr val="05066D"/>
                </a:solidFill>
                <a:latin typeface="Cocomat Pro Bold"/>
              </a:rPr>
              <a:t>SECURITATEA DATELOR</a:t>
            </a:r>
          </a:p>
          <a:p>
            <a:pPr marL="885401" indent="-442701" lvl="1">
              <a:lnSpc>
                <a:spcPts val="5741"/>
              </a:lnSpc>
              <a:buFont typeface="Arial"/>
              <a:buChar char="•"/>
            </a:pPr>
            <a:r>
              <a:rPr lang="en-US" sz="4100">
                <a:solidFill>
                  <a:srgbClr val="05066D"/>
                </a:solidFill>
                <a:latin typeface="Cocomat Pro Bold"/>
              </a:rPr>
              <a:t>ACCES FACIL LA INFORMATII MEDICALE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80358" y="321297"/>
            <a:ext cx="1376926" cy="1114058"/>
          </a:xfrm>
          <a:custGeom>
            <a:avLst/>
            <a:gdLst/>
            <a:ahLst/>
            <a:cxnLst/>
            <a:rect r="r" b="b" t="t" l="l"/>
            <a:pathLst>
              <a:path h="1114058" w="1376926">
                <a:moveTo>
                  <a:pt x="0" y="0"/>
                </a:moveTo>
                <a:lnTo>
                  <a:pt x="1376925" y="0"/>
                </a:lnTo>
                <a:lnTo>
                  <a:pt x="1376925" y="1114058"/>
                </a:lnTo>
                <a:lnTo>
                  <a:pt x="0" y="11140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34725" y="602995"/>
            <a:ext cx="9732406" cy="832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64"/>
              </a:lnSpc>
              <a:spcBef>
                <a:spcPct val="0"/>
              </a:spcBef>
            </a:pPr>
            <a:r>
              <a:rPr lang="en-US" sz="5298">
                <a:solidFill>
                  <a:srgbClr val="05066D"/>
                </a:solidFill>
                <a:latin typeface="Cocomat Pro Heavy"/>
              </a:rPr>
              <a:t>TEHNOLOGII UTILIZATE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44039" y="3628607"/>
            <a:ext cx="17843961" cy="3656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40"/>
              </a:lnSpc>
            </a:pPr>
            <a:r>
              <a:rPr lang="en-US" sz="4171">
                <a:solidFill>
                  <a:srgbClr val="05066D"/>
                </a:solidFill>
                <a:latin typeface="Cocomat Pro Bold"/>
              </a:rPr>
              <a:t>Am folosit urmatoarele tehnologii:</a:t>
            </a:r>
          </a:p>
          <a:p>
            <a:pPr marL="900716" indent="-450358" lvl="1">
              <a:lnSpc>
                <a:spcPts val="5840"/>
              </a:lnSpc>
              <a:buFont typeface="Arial"/>
              <a:buChar char="•"/>
            </a:pPr>
            <a:r>
              <a:rPr lang="en-US" sz="4171">
                <a:solidFill>
                  <a:srgbClr val="05066D"/>
                </a:solidFill>
                <a:latin typeface="Cocomat Pro Bold"/>
              </a:rPr>
              <a:t>HTML : pentru crearea paginilor</a:t>
            </a:r>
          </a:p>
          <a:p>
            <a:pPr marL="900716" indent="-450358" lvl="1">
              <a:lnSpc>
                <a:spcPts val="5840"/>
              </a:lnSpc>
              <a:buFont typeface="Arial"/>
              <a:buChar char="•"/>
            </a:pPr>
            <a:r>
              <a:rPr lang="en-US" sz="4171">
                <a:solidFill>
                  <a:srgbClr val="05066D"/>
                </a:solidFill>
                <a:latin typeface="Cocomat Pro Bold"/>
              </a:rPr>
              <a:t>CSS : pentru elementele de stilizare</a:t>
            </a:r>
          </a:p>
          <a:p>
            <a:pPr marL="900716" indent="-450358" lvl="1">
              <a:lnSpc>
                <a:spcPts val="5840"/>
              </a:lnSpc>
              <a:buFont typeface="Arial"/>
              <a:buChar char="•"/>
            </a:pPr>
            <a:r>
              <a:rPr lang="en-US" sz="4171">
                <a:solidFill>
                  <a:srgbClr val="05066D"/>
                </a:solidFill>
                <a:latin typeface="Cocomat Pro Bold"/>
              </a:rPr>
              <a:t>PHP : pentru functionalitatea butoanelor si legatura cu baza de date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7550" y="359432"/>
            <a:ext cx="2362692" cy="2362692"/>
          </a:xfrm>
          <a:custGeom>
            <a:avLst/>
            <a:gdLst/>
            <a:ahLst/>
            <a:cxnLst/>
            <a:rect r="r" b="b" t="t" l="l"/>
            <a:pathLst>
              <a:path h="2362692" w="2362692">
                <a:moveTo>
                  <a:pt x="0" y="0"/>
                </a:moveTo>
                <a:lnTo>
                  <a:pt x="2362692" y="0"/>
                </a:lnTo>
                <a:lnTo>
                  <a:pt x="2362692" y="2362693"/>
                </a:lnTo>
                <a:lnTo>
                  <a:pt x="0" y="23626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156733" y="6616210"/>
            <a:ext cx="2736755" cy="3312260"/>
          </a:xfrm>
          <a:custGeom>
            <a:avLst/>
            <a:gdLst/>
            <a:ahLst/>
            <a:cxnLst/>
            <a:rect r="r" b="b" t="t" l="l"/>
            <a:pathLst>
              <a:path h="3312260" w="2736755">
                <a:moveTo>
                  <a:pt x="0" y="0"/>
                </a:moveTo>
                <a:lnTo>
                  <a:pt x="2736755" y="0"/>
                </a:lnTo>
                <a:lnTo>
                  <a:pt x="2736755" y="3312260"/>
                </a:lnTo>
                <a:lnTo>
                  <a:pt x="0" y="33122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50268" y="3704854"/>
            <a:ext cx="16987464" cy="1438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83"/>
              </a:lnSpc>
              <a:spcBef>
                <a:spcPct val="0"/>
              </a:spcBef>
            </a:pPr>
            <a:r>
              <a:rPr lang="en-US" sz="9248">
                <a:solidFill>
                  <a:srgbClr val="05066D"/>
                </a:solidFill>
                <a:latin typeface="Cocomat Pro Heavy"/>
              </a:rPr>
              <a:t>DESIGN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649788" y="942975"/>
            <a:ext cx="5150231" cy="1393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5066D"/>
                </a:solidFill>
                <a:latin typeface="Cocomat Pro Bold"/>
              </a:rPr>
              <a:t>PENTRU ADMINISTRATOR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34725" y="119756"/>
            <a:ext cx="6215062" cy="6229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05066D"/>
                </a:solidFill>
                <a:latin typeface="DejaVu Serif Bold"/>
              </a:rPr>
              <a:t>1.DIAGRAME USE CASE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8623906" y="3213604"/>
            <a:ext cx="1539408" cy="1110684"/>
          </a:xfrm>
          <a:custGeom>
            <a:avLst/>
            <a:gdLst/>
            <a:ahLst/>
            <a:cxnLst/>
            <a:rect r="r" b="b" t="t" l="l"/>
            <a:pathLst>
              <a:path h="1110684" w="1539408">
                <a:moveTo>
                  <a:pt x="0" y="0"/>
                </a:moveTo>
                <a:lnTo>
                  <a:pt x="1539408" y="0"/>
                </a:lnTo>
                <a:lnTo>
                  <a:pt x="1539408" y="1110684"/>
                </a:lnTo>
                <a:lnTo>
                  <a:pt x="0" y="1110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495494" y="6398442"/>
            <a:ext cx="2223791" cy="849240"/>
            <a:chOff x="0" y="0"/>
            <a:chExt cx="1110846" cy="42421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10846" cy="424219"/>
            </a:xfrm>
            <a:custGeom>
              <a:avLst/>
              <a:gdLst/>
              <a:ahLst/>
              <a:cxnLst/>
              <a:rect r="r" b="b" t="t" l="l"/>
              <a:pathLst>
                <a:path h="424219" w="1110846">
                  <a:moveTo>
                    <a:pt x="907646" y="0"/>
                  </a:moveTo>
                  <a:cubicBezTo>
                    <a:pt x="1019870" y="0"/>
                    <a:pt x="1110846" y="94965"/>
                    <a:pt x="1110846" y="212110"/>
                  </a:cubicBezTo>
                  <a:cubicBezTo>
                    <a:pt x="1110846" y="329255"/>
                    <a:pt x="1019870" y="424219"/>
                    <a:pt x="907646" y="424219"/>
                  </a:cubicBezTo>
                  <a:lnTo>
                    <a:pt x="203200" y="424219"/>
                  </a:lnTo>
                  <a:cubicBezTo>
                    <a:pt x="90976" y="424219"/>
                    <a:pt x="0" y="329255"/>
                    <a:pt x="0" y="212110"/>
                  </a:cubicBezTo>
                  <a:cubicBezTo>
                    <a:pt x="0" y="949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1110846" cy="471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Arial"/>
                </a:rPr>
                <a:t>monitorizarea</a:t>
              </a:r>
            </a:p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00000"/>
                  </a:solidFill>
                  <a:latin typeface="Arial"/>
                </a:rPr>
                <a:t>activitatii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572296" y="6382696"/>
            <a:ext cx="1988402" cy="849240"/>
            <a:chOff x="0" y="0"/>
            <a:chExt cx="993263" cy="42421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993263" cy="424219"/>
            </a:xfrm>
            <a:custGeom>
              <a:avLst/>
              <a:gdLst/>
              <a:ahLst/>
              <a:cxnLst/>
              <a:rect r="r" b="b" t="t" l="l"/>
              <a:pathLst>
                <a:path h="424219" w="993263">
                  <a:moveTo>
                    <a:pt x="790063" y="0"/>
                  </a:moveTo>
                  <a:cubicBezTo>
                    <a:pt x="902287" y="0"/>
                    <a:pt x="993263" y="94965"/>
                    <a:pt x="993263" y="212110"/>
                  </a:cubicBezTo>
                  <a:cubicBezTo>
                    <a:pt x="993263" y="329255"/>
                    <a:pt x="902287" y="424219"/>
                    <a:pt x="790063" y="424219"/>
                  </a:cubicBezTo>
                  <a:lnTo>
                    <a:pt x="203200" y="424219"/>
                  </a:lnTo>
                  <a:cubicBezTo>
                    <a:pt x="90976" y="424219"/>
                    <a:pt x="0" y="329255"/>
                    <a:pt x="0" y="212110"/>
                  </a:cubicBezTo>
                  <a:cubicBezTo>
                    <a:pt x="0" y="949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993263" cy="471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00000"/>
                  </a:solidFill>
                  <a:latin typeface="Arial"/>
                </a:rPr>
                <a:t>asistenta tehnica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540252" y="6382696"/>
            <a:ext cx="3078816" cy="849240"/>
            <a:chOff x="0" y="0"/>
            <a:chExt cx="1537955" cy="42421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37955" cy="424219"/>
            </a:xfrm>
            <a:custGeom>
              <a:avLst/>
              <a:gdLst/>
              <a:ahLst/>
              <a:cxnLst/>
              <a:rect r="r" b="b" t="t" l="l"/>
              <a:pathLst>
                <a:path h="424219" w="1537955">
                  <a:moveTo>
                    <a:pt x="1334755" y="0"/>
                  </a:moveTo>
                  <a:cubicBezTo>
                    <a:pt x="1446980" y="0"/>
                    <a:pt x="1537955" y="94965"/>
                    <a:pt x="1537955" y="212110"/>
                  </a:cubicBezTo>
                  <a:cubicBezTo>
                    <a:pt x="1537955" y="329255"/>
                    <a:pt x="1446980" y="424219"/>
                    <a:pt x="1334755" y="424219"/>
                  </a:cubicBezTo>
                  <a:lnTo>
                    <a:pt x="203200" y="424219"/>
                  </a:lnTo>
                  <a:cubicBezTo>
                    <a:pt x="90976" y="424219"/>
                    <a:pt x="0" y="329255"/>
                    <a:pt x="0" y="212110"/>
                  </a:cubicBezTo>
                  <a:cubicBezTo>
                    <a:pt x="0" y="949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1537955" cy="471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00000"/>
                  </a:solidFill>
                  <a:latin typeface="Arial"/>
                </a:rPr>
                <a:t>administrarea notificarilor si a actualizarilor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3868360" y="6382696"/>
            <a:ext cx="2731582" cy="849240"/>
            <a:chOff x="0" y="0"/>
            <a:chExt cx="1364502" cy="42421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64502" cy="424219"/>
            </a:xfrm>
            <a:custGeom>
              <a:avLst/>
              <a:gdLst/>
              <a:ahLst/>
              <a:cxnLst/>
              <a:rect r="r" b="b" t="t" l="l"/>
              <a:pathLst>
                <a:path h="424219" w="1364502">
                  <a:moveTo>
                    <a:pt x="1161302" y="0"/>
                  </a:moveTo>
                  <a:cubicBezTo>
                    <a:pt x="1273526" y="0"/>
                    <a:pt x="1364502" y="94965"/>
                    <a:pt x="1364502" y="212110"/>
                  </a:cubicBezTo>
                  <a:cubicBezTo>
                    <a:pt x="1364502" y="329255"/>
                    <a:pt x="1273526" y="424219"/>
                    <a:pt x="1161302" y="424219"/>
                  </a:cubicBezTo>
                  <a:lnTo>
                    <a:pt x="203200" y="424219"/>
                  </a:lnTo>
                  <a:cubicBezTo>
                    <a:pt x="90976" y="424219"/>
                    <a:pt x="0" y="329255"/>
                    <a:pt x="0" y="212110"/>
                  </a:cubicBezTo>
                  <a:cubicBezTo>
                    <a:pt x="0" y="9496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1364502" cy="4718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Arial"/>
                </a:rPr>
                <a:t>gestionare datelor </a:t>
              </a:r>
            </a:p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00000"/>
                  </a:solidFill>
                  <a:latin typeface="Arial"/>
                </a:rPr>
                <a:t>personale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522793" y="6389450"/>
            <a:ext cx="2609373" cy="849240"/>
            <a:chOff x="0" y="0"/>
            <a:chExt cx="1337082" cy="4351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337082" cy="435163"/>
            </a:xfrm>
            <a:custGeom>
              <a:avLst/>
              <a:gdLst/>
              <a:ahLst/>
              <a:cxnLst/>
              <a:rect r="r" b="b" t="t" l="l"/>
              <a:pathLst>
                <a:path h="435163" w="1337082">
                  <a:moveTo>
                    <a:pt x="1133882" y="0"/>
                  </a:moveTo>
                  <a:cubicBezTo>
                    <a:pt x="1246106" y="0"/>
                    <a:pt x="1337082" y="97415"/>
                    <a:pt x="1337082" y="217582"/>
                  </a:cubicBezTo>
                  <a:cubicBezTo>
                    <a:pt x="1337082" y="337749"/>
                    <a:pt x="1246106" y="435163"/>
                    <a:pt x="1133882" y="435163"/>
                  </a:cubicBezTo>
                  <a:lnTo>
                    <a:pt x="203200" y="435163"/>
                  </a:lnTo>
                  <a:cubicBezTo>
                    <a:pt x="90976" y="435163"/>
                    <a:pt x="0" y="337749"/>
                    <a:pt x="0" y="217582"/>
                  </a:cubicBezTo>
                  <a:cubicBezTo>
                    <a:pt x="0" y="9741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1337082" cy="4827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679"/>
                </a:lnSpc>
              </a:pPr>
              <a:r>
                <a:rPr lang="en-US" sz="1200">
                  <a:solidFill>
                    <a:srgbClr val="000000"/>
                  </a:solidFill>
                  <a:latin typeface="Arial"/>
                </a:rPr>
                <a:t>configurarea </a:t>
              </a:r>
            </a:p>
            <a:p>
              <a:pPr algn="ctr">
                <a:lnSpc>
                  <a:spcPts val="1679"/>
                </a:lnSpc>
                <a:spcBef>
                  <a:spcPct val="0"/>
                </a:spcBef>
              </a:pPr>
              <a:r>
                <a:rPr lang="en-US" sz="1200">
                  <a:solidFill>
                    <a:srgbClr val="000000"/>
                  </a:solidFill>
                  <a:latin typeface="Arial"/>
                </a:rPr>
                <a:t>sistemului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3713325" y="6382696"/>
            <a:ext cx="3051881" cy="835463"/>
            <a:chOff x="0" y="0"/>
            <a:chExt cx="1524501" cy="41733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524501" cy="417337"/>
            </a:xfrm>
            <a:custGeom>
              <a:avLst/>
              <a:gdLst/>
              <a:ahLst/>
              <a:cxnLst/>
              <a:rect r="r" b="b" t="t" l="l"/>
              <a:pathLst>
                <a:path h="417337" w="1524501">
                  <a:moveTo>
                    <a:pt x="1321301" y="0"/>
                  </a:moveTo>
                  <a:cubicBezTo>
                    <a:pt x="1433525" y="0"/>
                    <a:pt x="1524501" y="93424"/>
                    <a:pt x="1524501" y="208669"/>
                  </a:cubicBezTo>
                  <a:cubicBezTo>
                    <a:pt x="1524501" y="323913"/>
                    <a:pt x="1433525" y="417337"/>
                    <a:pt x="1321301" y="417337"/>
                  </a:cubicBezTo>
                  <a:lnTo>
                    <a:pt x="203200" y="417337"/>
                  </a:lnTo>
                  <a:cubicBezTo>
                    <a:pt x="90976" y="417337"/>
                    <a:pt x="0" y="323913"/>
                    <a:pt x="0" y="208669"/>
                  </a:cubicBezTo>
                  <a:cubicBezTo>
                    <a:pt x="0" y="9342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524501" cy="4649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40"/>
                </a:lnSpc>
              </a:pPr>
              <a:r>
                <a:rPr lang="en-US" sz="1100">
                  <a:solidFill>
                    <a:srgbClr val="000000"/>
                  </a:solidFill>
                  <a:latin typeface="Arial"/>
                </a:rPr>
                <a:t>  gestionare conturilor si a </a:t>
              </a:r>
            </a:p>
            <a:p>
              <a:pPr algn="ctr">
                <a:lnSpc>
                  <a:spcPts val="1540"/>
                </a:lnSpc>
                <a:spcBef>
                  <a:spcPct val="0"/>
                </a:spcBef>
              </a:pPr>
              <a:r>
                <a:rPr lang="en-US" sz="1100">
                  <a:solidFill>
                    <a:srgbClr val="000000"/>
                  </a:solidFill>
                  <a:latin typeface="Arial"/>
                </a:rPr>
                <a:t>permisiunilor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5969128" y="6738253"/>
            <a:ext cx="491187" cy="446534"/>
          </a:xfrm>
          <a:custGeom>
            <a:avLst/>
            <a:gdLst/>
            <a:ahLst/>
            <a:cxnLst/>
            <a:rect r="r" b="b" t="t" l="l"/>
            <a:pathLst>
              <a:path h="446534" w="491187">
                <a:moveTo>
                  <a:pt x="0" y="0"/>
                </a:moveTo>
                <a:lnTo>
                  <a:pt x="491187" y="0"/>
                </a:lnTo>
                <a:lnTo>
                  <a:pt x="491187" y="446533"/>
                </a:lnTo>
                <a:lnTo>
                  <a:pt x="0" y="446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3227886" y="6766906"/>
            <a:ext cx="389226" cy="389226"/>
          </a:xfrm>
          <a:custGeom>
            <a:avLst/>
            <a:gdLst/>
            <a:ahLst/>
            <a:cxnLst/>
            <a:rect r="r" b="b" t="t" l="l"/>
            <a:pathLst>
              <a:path h="389226" w="389226">
                <a:moveTo>
                  <a:pt x="0" y="0"/>
                </a:moveTo>
                <a:lnTo>
                  <a:pt x="389226" y="0"/>
                </a:lnTo>
                <a:lnTo>
                  <a:pt x="389226" y="389227"/>
                </a:lnTo>
                <a:lnTo>
                  <a:pt x="0" y="38922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1190548" y="6633386"/>
            <a:ext cx="341890" cy="379351"/>
          </a:xfrm>
          <a:custGeom>
            <a:avLst/>
            <a:gdLst/>
            <a:ahLst/>
            <a:cxnLst/>
            <a:rect r="r" b="b" t="t" l="l"/>
            <a:pathLst>
              <a:path h="379351" w="341890">
                <a:moveTo>
                  <a:pt x="0" y="0"/>
                </a:moveTo>
                <a:lnTo>
                  <a:pt x="341890" y="0"/>
                </a:lnTo>
                <a:lnTo>
                  <a:pt x="341890" y="379351"/>
                </a:lnTo>
                <a:lnTo>
                  <a:pt x="0" y="37935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8808673" y="6807316"/>
            <a:ext cx="410842" cy="410842"/>
          </a:xfrm>
          <a:custGeom>
            <a:avLst/>
            <a:gdLst/>
            <a:ahLst/>
            <a:cxnLst/>
            <a:rect r="r" b="b" t="t" l="l"/>
            <a:pathLst>
              <a:path h="410842" w="410842">
                <a:moveTo>
                  <a:pt x="0" y="0"/>
                </a:moveTo>
                <a:lnTo>
                  <a:pt x="410842" y="0"/>
                </a:lnTo>
                <a:lnTo>
                  <a:pt x="410842" y="410842"/>
                </a:lnTo>
                <a:lnTo>
                  <a:pt x="0" y="41084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6005938" y="6766906"/>
            <a:ext cx="441232" cy="432959"/>
          </a:xfrm>
          <a:custGeom>
            <a:avLst/>
            <a:gdLst/>
            <a:ahLst/>
            <a:cxnLst/>
            <a:rect r="r" b="b" t="t" l="l"/>
            <a:pathLst>
              <a:path h="432959" w="441232">
                <a:moveTo>
                  <a:pt x="0" y="0"/>
                </a:moveTo>
                <a:lnTo>
                  <a:pt x="441232" y="0"/>
                </a:lnTo>
                <a:lnTo>
                  <a:pt x="441232" y="432959"/>
                </a:lnTo>
                <a:lnTo>
                  <a:pt x="0" y="43295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3363360" y="6784600"/>
            <a:ext cx="504999" cy="397572"/>
          </a:xfrm>
          <a:custGeom>
            <a:avLst/>
            <a:gdLst/>
            <a:ahLst/>
            <a:cxnLst/>
            <a:rect r="r" b="b" t="t" l="l"/>
            <a:pathLst>
              <a:path h="397572" w="504999">
                <a:moveTo>
                  <a:pt x="0" y="0"/>
                </a:moveTo>
                <a:lnTo>
                  <a:pt x="505000" y="0"/>
                </a:lnTo>
                <a:lnTo>
                  <a:pt x="505000" y="397572"/>
                </a:lnTo>
                <a:lnTo>
                  <a:pt x="0" y="39757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0" id="30"/>
          <p:cNvSpPr/>
          <p:nvPr/>
        </p:nvSpPr>
        <p:spPr>
          <a:xfrm>
            <a:off x="9393610" y="4324288"/>
            <a:ext cx="5845656" cy="205840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1" id="31"/>
          <p:cNvSpPr/>
          <p:nvPr/>
        </p:nvSpPr>
        <p:spPr>
          <a:xfrm>
            <a:off x="9393610" y="4324288"/>
            <a:ext cx="3213779" cy="2074153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2" id="32"/>
          <p:cNvSpPr/>
          <p:nvPr/>
        </p:nvSpPr>
        <p:spPr>
          <a:xfrm>
            <a:off x="9393610" y="4324288"/>
            <a:ext cx="1172887" cy="205840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3" id="33"/>
          <p:cNvSpPr/>
          <p:nvPr/>
        </p:nvSpPr>
        <p:spPr>
          <a:xfrm flipH="true">
            <a:off x="8079660" y="4324288"/>
            <a:ext cx="1313950" cy="205840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4" id="34"/>
          <p:cNvSpPr/>
          <p:nvPr/>
        </p:nvSpPr>
        <p:spPr>
          <a:xfrm flipH="true">
            <a:off x="5234151" y="4324288"/>
            <a:ext cx="4159460" cy="2058408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5" id="35"/>
          <p:cNvSpPr/>
          <p:nvPr/>
        </p:nvSpPr>
        <p:spPr>
          <a:xfrm flipH="true">
            <a:off x="2827480" y="4324288"/>
            <a:ext cx="6566130" cy="2065162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DAF17SAQbpw</dc:identifier>
  <dcterms:modified xsi:type="dcterms:W3CDTF">2011-08-01T06:04:30Z</dcterms:modified>
  <cp:revision>1</cp:revision>
  <dc:title>5.DIAGRAMA DE ACTIVITATE</dc:title>
</cp:coreProperties>
</file>